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9"/>
  </p:notesMasterIdLst>
  <p:sldIdLst>
    <p:sldId id="298" r:id="rId2"/>
    <p:sldId id="260" r:id="rId3"/>
    <p:sldId id="284" r:id="rId4"/>
    <p:sldId id="286" r:id="rId5"/>
    <p:sldId id="269" r:id="rId6"/>
    <p:sldId id="289" r:id="rId7"/>
    <p:sldId id="302" r:id="rId8"/>
    <p:sldId id="263" r:id="rId9"/>
    <p:sldId id="264" r:id="rId10"/>
    <p:sldId id="304" r:id="rId11"/>
    <p:sldId id="307" r:id="rId12"/>
    <p:sldId id="311" r:id="rId13"/>
    <p:sldId id="313" r:id="rId14"/>
    <p:sldId id="314" r:id="rId15"/>
    <p:sldId id="315" r:id="rId16"/>
    <p:sldId id="316" r:id="rId17"/>
    <p:sldId id="319"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296"/>
  </p:normalViewPr>
  <p:slideViewPr>
    <p:cSldViewPr snapToGrid="0">
      <p:cViewPr varScale="1">
        <p:scale>
          <a:sx n="121" d="100"/>
          <a:sy n="121" d="100"/>
        </p:scale>
        <p:origin x="2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90DE1-1CA1-AE4B-98C2-B01B1A3C99E7}" type="datetimeFigureOut">
              <a:rPr lang="nb-NO" smtClean="0"/>
              <a:t>02.09.2022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19BA14-3EBA-9644-86D4-ED63F4C19950}" type="slidenum">
              <a:rPr lang="nb-NO" smtClean="0"/>
              <a:t>‹#›</a:t>
            </a:fld>
            <a:endParaRPr lang="nb-NO"/>
          </a:p>
        </p:txBody>
      </p:sp>
    </p:spTree>
    <p:extLst>
      <p:ext uri="{BB962C8B-B14F-4D97-AF65-F5344CB8AC3E}">
        <p14:creationId xmlns:p14="http://schemas.microsoft.com/office/powerpoint/2010/main" val="121923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2000" dirty="0" err="1"/>
              <a:t>Først</a:t>
            </a:r>
            <a:r>
              <a:rPr lang="en-GB" sz="2000" dirty="0"/>
              <a:t> – </a:t>
            </a:r>
            <a:r>
              <a:rPr lang="en-GB" sz="2000" dirty="0" err="1"/>
              <a:t>Gratulerer</a:t>
            </a:r>
            <a:r>
              <a:rPr lang="en-GB" sz="2000" dirty="0"/>
              <a:t>  SÅ </a:t>
            </a:r>
            <a:r>
              <a:rPr lang="en-GB" sz="2000" dirty="0" err="1"/>
              <a:t>mye</a:t>
            </a:r>
            <a:r>
              <a:rPr lang="en-GB" sz="2000" dirty="0"/>
              <a:t> med den </a:t>
            </a:r>
            <a:r>
              <a:rPr lang="en-GB" sz="2000" dirty="0" err="1"/>
              <a:t>første</a:t>
            </a:r>
            <a:r>
              <a:rPr lang="en-GB" sz="2000" dirty="0"/>
              <a:t> </a:t>
            </a:r>
            <a:r>
              <a:rPr lang="en-GB" sz="2000" dirty="0" err="1"/>
              <a:t>landskonferansen</a:t>
            </a:r>
            <a:r>
              <a:rPr lang="en-GB" sz="2000" dirty="0"/>
              <a:t> I Recovery. Dette er </a:t>
            </a:r>
            <a:r>
              <a:rPr lang="en-GB" sz="2000" dirty="0" err="1"/>
              <a:t>en</a:t>
            </a:r>
            <a:r>
              <a:rPr lang="en-GB" sz="2000" dirty="0"/>
              <a:t> </a:t>
            </a:r>
            <a:r>
              <a:rPr lang="en-GB" sz="2000" dirty="0" err="1"/>
              <a:t>utrolig</a:t>
            </a:r>
            <a:r>
              <a:rPr lang="en-GB" sz="2000" dirty="0"/>
              <a:t> </a:t>
            </a:r>
            <a:r>
              <a:rPr lang="en-GB" sz="2000" dirty="0" err="1"/>
              <a:t>viktig</a:t>
            </a:r>
            <a:r>
              <a:rPr lang="en-GB" sz="2000" dirty="0"/>
              <a:t> </a:t>
            </a:r>
            <a:r>
              <a:rPr lang="en-GB" sz="2000" dirty="0" err="1"/>
              <a:t>konferanse</a:t>
            </a:r>
            <a:r>
              <a:rPr lang="en-GB" sz="2000" dirty="0"/>
              <a:t>. </a:t>
            </a:r>
            <a:r>
              <a:rPr lang="en-GB" sz="2000" dirty="0" err="1"/>
              <a:t>Også</a:t>
            </a:r>
            <a:r>
              <a:rPr lang="en-GB" sz="2000" dirty="0"/>
              <a:t> </a:t>
            </a:r>
            <a:r>
              <a:rPr lang="en-GB" sz="2000" dirty="0" err="1"/>
              <a:t>Tusen</a:t>
            </a:r>
            <a:r>
              <a:rPr lang="en-GB" sz="2000" dirty="0"/>
              <a:t> </a:t>
            </a:r>
            <a:r>
              <a:rPr lang="en-GB" sz="2000" dirty="0" err="1"/>
              <a:t>takk</a:t>
            </a:r>
            <a:r>
              <a:rPr lang="en-GB" sz="2000" dirty="0"/>
              <a:t> for at </a:t>
            </a:r>
            <a:r>
              <a:rPr lang="en-GB" sz="2000" dirty="0" err="1"/>
              <a:t>jeg</a:t>
            </a:r>
            <a:r>
              <a:rPr lang="en-GB" sz="2000" dirty="0"/>
              <a:t> </a:t>
            </a:r>
            <a:r>
              <a:rPr lang="en-GB" sz="2000" dirty="0" err="1"/>
              <a:t>fikk</a:t>
            </a:r>
            <a:r>
              <a:rPr lang="en-GB" sz="2000" dirty="0"/>
              <a:t> </a:t>
            </a:r>
            <a:r>
              <a:rPr lang="en-GB" sz="2000" dirty="0" err="1"/>
              <a:t>komme</a:t>
            </a:r>
            <a:r>
              <a:rPr lang="en-GB" sz="2000" dirty="0"/>
              <a:t> </a:t>
            </a:r>
            <a:r>
              <a:rPr lang="en-GB" sz="2000" dirty="0" err="1"/>
              <a:t>å</a:t>
            </a:r>
            <a:r>
              <a:rPr lang="en-GB" sz="2000" dirty="0"/>
              <a:t> </a:t>
            </a:r>
            <a:r>
              <a:rPr lang="en-GB" sz="2000" dirty="0" err="1"/>
              <a:t>holde</a:t>
            </a:r>
            <a:r>
              <a:rPr lang="en-GB" sz="2000" dirty="0"/>
              <a:t> </a:t>
            </a:r>
            <a:r>
              <a:rPr lang="en-GB" sz="2000" dirty="0" err="1"/>
              <a:t>dette</a:t>
            </a:r>
            <a:r>
              <a:rPr lang="en-GB" sz="2000" dirty="0"/>
              <a:t> mini – </a:t>
            </a:r>
            <a:r>
              <a:rPr lang="en-GB" sz="2000" dirty="0" err="1"/>
              <a:t>seminaret</a:t>
            </a:r>
            <a:r>
              <a:rPr lang="en-GB" sz="2000" dirty="0"/>
              <a:t>. </a:t>
            </a:r>
          </a:p>
          <a:p>
            <a:endParaRPr lang="en-GB" sz="2000" dirty="0"/>
          </a:p>
          <a:p>
            <a:r>
              <a:rPr lang="en-GB" sz="2000" dirty="0" err="1"/>
              <a:t>Jeg</a:t>
            </a:r>
            <a:r>
              <a:rPr lang="en-GB" sz="2000" dirty="0"/>
              <a:t> </a:t>
            </a:r>
            <a:r>
              <a:rPr lang="en-GB" sz="2000" dirty="0" err="1"/>
              <a:t>har</a:t>
            </a:r>
            <a:r>
              <a:rPr lang="en-GB" sz="2000" dirty="0"/>
              <a:t> </a:t>
            </a:r>
            <a:r>
              <a:rPr lang="en-GB" sz="2000" dirty="0" err="1"/>
              <a:t>lyst</a:t>
            </a:r>
            <a:r>
              <a:rPr lang="en-GB" sz="2000" dirty="0"/>
              <a:t> </a:t>
            </a:r>
            <a:r>
              <a:rPr lang="en-GB" sz="2000" dirty="0" err="1"/>
              <a:t>til</a:t>
            </a:r>
            <a:r>
              <a:rPr lang="en-GB" sz="2000" dirty="0"/>
              <a:t> </a:t>
            </a:r>
            <a:r>
              <a:rPr lang="en-GB" sz="2000" dirty="0" err="1"/>
              <a:t>å</a:t>
            </a:r>
            <a:r>
              <a:rPr lang="en-GB" sz="2000" dirty="0"/>
              <a:t> </a:t>
            </a:r>
            <a:r>
              <a:rPr lang="en-GB" sz="2000" dirty="0" err="1"/>
              <a:t>presentere</a:t>
            </a:r>
            <a:r>
              <a:rPr lang="en-GB" sz="2000" dirty="0"/>
              <a:t> for </a:t>
            </a:r>
            <a:r>
              <a:rPr lang="en-GB" sz="2000" dirty="0" err="1"/>
              <a:t>dere</a:t>
            </a:r>
            <a:r>
              <a:rPr lang="en-GB" sz="2000" dirty="0"/>
              <a:t> </a:t>
            </a:r>
            <a:r>
              <a:rPr lang="en-GB" sz="2000" dirty="0" err="1"/>
              <a:t>en</a:t>
            </a:r>
            <a:r>
              <a:rPr lang="en-GB" sz="2000" dirty="0"/>
              <a:t> </a:t>
            </a:r>
            <a:r>
              <a:rPr lang="en-GB" sz="2000" dirty="0" err="1"/>
              <a:t>kvalitativ</a:t>
            </a:r>
            <a:r>
              <a:rPr lang="en-GB" sz="2000" dirty="0"/>
              <a:t> </a:t>
            </a:r>
            <a:r>
              <a:rPr lang="en-GB" sz="2000" dirty="0" err="1"/>
              <a:t>studie</a:t>
            </a:r>
            <a:r>
              <a:rPr lang="en-GB" sz="2000" dirty="0"/>
              <a:t> vi </a:t>
            </a:r>
            <a:r>
              <a:rPr lang="en-GB" sz="2000" dirty="0" err="1"/>
              <a:t>har</a:t>
            </a:r>
            <a:r>
              <a:rPr lang="en-GB" sz="2000" dirty="0"/>
              <a:t> </a:t>
            </a:r>
            <a:r>
              <a:rPr lang="en-GB" sz="2000" dirty="0" err="1"/>
              <a:t>gjort</a:t>
            </a:r>
            <a:r>
              <a:rPr lang="en-GB" sz="2000" dirty="0"/>
              <a:t>. Dette er min </a:t>
            </a:r>
            <a:r>
              <a:rPr lang="en-GB" sz="2000" dirty="0" err="1"/>
              <a:t>masteroppgave</a:t>
            </a:r>
            <a:r>
              <a:rPr lang="en-GB" sz="2000" dirty="0"/>
              <a:t> </a:t>
            </a:r>
            <a:r>
              <a:rPr lang="en-GB" sz="2000" dirty="0" err="1"/>
              <a:t>som</a:t>
            </a:r>
            <a:r>
              <a:rPr lang="en-GB" sz="2000" dirty="0"/>
              <a:t> vi </a:t>
            </a:r>
            <a:r>
              <a:rPr lang="en-GB" sz="2000" dirty="0" err="1"/>
              <a:t>siden</a:t>
            </a:r>
            <a:r>
              <a:rPr lang="en-GB" sz="2000" dirty="0"/>
              <a:t> </a:t>
            </a:r>
            <a:r>
              <a:rPr lang="en-GB" sz="2000" dirty="0" err="1"/>
              <a:t>skrev</a:t>
            </a:r>
            <a:r>
              <a:rPr lang="en-GB" sz="2000" dirty="0"/>
              <a:t> om </a:t>
            </a:r>
            <a:r>
              <a:rPr lang="en-GB" sz="2000" dirty="0" err="1"/>
              <a:t>til</a:t>
            </a:r>
            <a:r>
              <a:rPr lang="en-GB" sz="2000" dirty="0"/>
              <a:t> </a:t>
            </a:r>
            <a:r>
              <a:rPr lang="en-GB" sz="2000" dirty="0" err="1"/>
              <a:t>artikkel</a:t>
            </a:r>
            <a:r>
              <a:rPr lang="en-GB" sz="2000" dirty="0"/>
              <a:t>.</a:t>
            </a:r>
          </a:p>
          <a:p>
            <a:r>
              <a:rPr lang="en-GB" sz="2000" dirty="0" err="1"/>
              <a:t>Temaet</a:t>
            </a:r>
            <a:r>
              <a:rPr lang="en-GB" sz="2000" dirty="0"/>
              <a:t> for </a:t>
            </a:r>
            <a:r>
              <a:rPr lang="en-GB" sz="2000" dirty="0" err="1"/>
              <a:t>denne</a:t>
            </a:r>
            <a:r>
              <a:rPr lang="en-GB" sz="2000" dirty="0"/>
              <a:t> </a:t>
            </a:r>
            <a:r>
              <a:rPr lang="en-GB" sz="2000" dirty="0" err="1"/>
              <a:t>studien</a:t>
            </a:r>
            <a:r>
              <a:rPr lang="en-GB" sz="2000" dirty="0"/>
              <a:t> </a:t>
            </a:r>
            <a:r>
              <a:rPr lang="en-GB" sz="2000" dirty="0" err="1"/>
              <a:t>omhandler</a:t>
            </a:r>
            <a:r>
              <a:rPr lang="en-GB" sz="2000" dirty="0"/>
              <a:t> </a:t>
            </a:r>
            <a:r>
              <a:rPr lang="en-GB" sz="2000" dirty="0" err="1"/>
              <a:t>som</a:t>
            </a:r>
            <a:r>
              <a:rPr lang="en-GB" sz="2000" dirty="0"/>
              <a:t> </a:t>
            </a:r>
            <a:r>
              <a:rPr lang="en-GB" sz="2000" dirty="0" err="1"/>
              <a:t>overskriften</a:t>
            </a:r>
            <a:r>
              <a:rPr lang="en-GB" sz="2000" dirty="0"/>
              <a:t> </a:t>
            </a:r>
            <a:r>
              <a:rPr lang="en-GB" sz="2000" dirty="0" err="1"/>
              <a:t>sier</a:t>
            </a:r>
            <a:r>
              <a:rPr lang="en-GB" sz="2000" dirty="0"/>
              <a:t>, </a:t>
            </a:r>
            <a:r>
              <a:rPr lang="en-GB" sz="2000" dirty="0" err="1"/>
              <a:t>deltakelse</a:t>
            </a:r>
            <a:r>
              <a:rPr lang="en-GB" sz="2000" dirty="0"/>
              <a:t> I </a:t>
            </a:r>
            <a:r>
              <a:rPr lang="en-GB" sz="2000" dirty="0" err="1"/>
              <a:t>tilrettelagt</a:t>
            </a:r>
            <a:r>
              <a:rPr lang="en-GB" sz="2000" dirty="0"/>
              <a:t> </a:t>
            </a:r>
            <a:r>
              <a:rPr lang="en-GB" sz="2000" dirty="0" err="1"/>
              <a:t>trening</a:t>
            </a:r>
            <a:r>
              <a:rPr lang="en-GB" sz="2000" dirty="0"/>
              <a:t> for </a:t>
            </a:r>
            <a:r>
              <a:rPr lang="en-GB" sz="2000" dirty="0" err="1"/>
              <a:t>mennesker</a:t>
            </a:r>
            <a:r>
              <a:rPr lang="en-GB" sz="2000" dirty="0"/>
              <a:t> med </a:t>
            </a:r>
            <a:r>
              <a:rPr lang="en-GB" sz="2000" dirty="0" err="1"/>
              <a:t>psykiske</a:t>
            </a:r>
            <a:r>
              <a:rPr lang="en-GB" sz="2000" dirty="0"/>
              <a:t> </a:t>
            </a:r>
            <a:r>
              <a:rPr lang="en-GB" sz="2000" dirty="0" err="1"/>
              <a:t>helseutfordringer</a:t>
            </a:r>
            <a:r>
              <a:rPr lang="en-GB" sz="2000" dirty="0"/>
              <a:t>.</a:t>
            </a:r>
          </a:p>
          <a:p>
            <a:r>
              <a:rPr lang="en-GB" sz="2000" dirty="0"/>
              <a:t>Det </a:t>
            </a:r>
            <a:r>
              <a:rPr lang="en-GB" sz="2000" dirty="0" err="1"/>
              <a:t>viktigste</a:t>
            </a:r>
            <a:r>
              <a:rPr lang="en-GB" sz="2000" dirty="0"/>
              <a:t> </a:t>
            </a:r>
            <a:r>
              <a:rPr lang="en-GB" sz="2000" dirty="0" err="1"/>
              <a:t>jeg</a:t>
            </a:r>
            <a:r>
              <a:rPr lang="en-GB" sz="2000" dirty="0"/>
              <a:t> </a:t>
            </a:r>
            <a:r>
              <a:rPr lang="en-GB" sz="2000" dirty="0" err="1"/>
              <a:t>skal</a:t>
            </a:r>
            <a:r>
              <a:rPr lang="en-GB" sz="2000" dirty="0"/>
              <a:t> </a:t>
            </a:r>
            <a:r>
              <a:rPr lang="en-GB" sz="2000" dirty="0" err="1"/>
              <a:t>gjøre</a:t>
            </a:r>
            <a:r>
              <a:rPr lang="en-GB" sz="2000" dirty="0"/>
              <a:t> I </a:t>
            </a:r>
            <a:r>
              <a:rPr lang="en-GB" sz="2000" dirty="0" err="1"/>
              <a:t>løpet</a:t>
            </a:r>
            <a:r>
              <a:rPr lang="en-GB" sz="2000" dirty="0"/>
              <a:t> </a:t>
            </a:r>
            <a:r>
              <a:rPr lang="en-GB" sz="2000" dirty="0" err="1"/>
              <a:t>av</a:t>
            </a:r>
            <a:r>
              <a:rPr lang="en-GB" sz="2000" dirty="0"/>
              <a:t> </a:t>
            </a:r>
            <a:r>
              <a:rPr lang="en-GB" sz="2000" dirty="0" err="1"/>
              <a:t>disse</a:t>
            </a:r>
            <a:r>
              <a:rPr lang="en-GB" sz="2000" dirty="0"/>
              <a:t> </a:t>
            </a:r>
            <a:r>
              <a:rPr lang="en-GB" sz="2000" dirty="0" err="1"/>
              <a:t>minuttene</a:t>
            </a:r>
            <a:r>
              <a:rPr lang="en-GB" sz="2000" dirty="0"/>
              <a:t> </a:t>
            </a:r>
            <a:r>
              <a:rPr lang="en-GB" sz="2000" dirty="0" err="1"/>
              <a:t>jeg</a:t>
            </a:r>
            <a:r>
              <a:rPr lang="en-GB" sz="2000" dirty="0"/>
              <a:t> </a:t>
            </a:r>
            <a:r>
              <a:rPr lang="en-GB" sz="2000" dirty="0" err="1"/>
              <a:t>har</a:t>
            </a:r>
            <a:r>
              <a:rPr lang="en-GB" sz="2000" dirty="0"/>
              <a:t> </a:t>
            </a:r>
            <a:r>
              <a:rPr lang="en-GB" sz="2000" dirty="0" err="1"/>
              <a:t>til</a:t>
            </a:r>
            <a:r>
              <a:rPr lang="en-GB" sz="2000" dirty="0"/>
              <a:t> </a:t>
            </a:r>
            <a:r>
              <a:rPr lang="en-GB" sz="2000" dirty="0" err="1"/>
              <a:t>rådighet</a:t>
            </a:r>
            <a:r>
              <a:rPr lang="en-GB" sz="2000" dirty="0"/>
              <a:t>, er </a:t>
            </a:r>
            <a:r>
              <a:rPr lang="en-GB" sz="2000" dirty="0" err="1"/>
              <a:t>å</a:t>
            </a:r>
            <a:r>
              <a:rPr lang="en-GB" sz="2000" dirty="0"/>
              <a:t> </a:t>
            </a:r>
            <a:r>
              <a:rPr lang="en-GB" sz="2000" dirty="0" err="1"/>
              <a:t>videreformidle</a:t>
            </a:r>
            <a:r>
              <a:rPr lang="en-GB" sz="2000" dirty="0"/>
              <a:t> </a:t>
            </a:r>
            <a:r>
              <a:rPr lang="en-GB" sz="2000" dirty="0" err="1"/>
              <a:t>til</a:t>
            </a:r>
            <a:r>
              <a:rPr lang="en-GB" sz="2000" dirty="0"/>
              <a:t> </a:t>
            </a:r>
            <a:r>
              <a:rPr lang="en-GB" sz="2000" dirty="0" err="1"/>
              <a:t>dere</a:t>
            </a:r>
            <a:r>
              <a:rPr lang="en-GB" sz="2000" dirty="0"/>
              <a:t> </a:t>
            </a:r>
            <a:r>
              <a:rPr lang="en-GB" sz="2000" dirty="0" err="1"/>
              <a:t>hvordan</a:t>
            </a:r>
            <a:r>
              <a:rPr lang="en-GB" sz="2000" dirty="0"/>
              <a:t> 9 </a:t>
            </a:r>
            <a:r>
              <a:rPr lang="en-GB" sz="2000" dirty="0" err="1"/>
              <a:t>mennesker</a:t>
            </a:r>
            <a:r>
              <a:rPr lang="en-GB" sz="2000" dirty="0"/>
              <a:t> med </a:t>
            </a:r>
            <a:r>
              <a:rPr lang="en-GB" sz="2000" dirty="0" err="1"/>
              <a:t>psykiske</a:t>
            </a:r>
            <a:r>
              <a:rPr lang="en-GB" sz="2000" dirty="0"/>
              <a:t> </a:t>
            </a:r>
            <a:r>
              <a:rPr lang="en-GB" sz="2000" dirty="0" err="1"/>
              <a:t>helseutfordringer</a:t>
            </a:r>
            <a:r>
              <a:rPr lang="en-GB" sz="2000" dirty="0"/>
              <a:t> </a:t>
            </a:r>
            <a:r>
              <a:rPr lang="en-GB" sz="2000" dirty="0" err="1"/>
              <a:t>erfarer</a:t>
            </a:r>
            <a:r>
              <a:rPr lang="en-GB" sz="2000" dirty="0"/>
              <a:t> </a:t>
            </a:r>
            <a:r>
              <a:rPr lang="en-GB" sz="2000" dirty="0" err="1"/>
              <a:t>å</a:t>
            </a:r>
            <a:r>
              <a:rPr lang="en-GB" sz="2000" dirty="0"/>
              <a:t> delta </a:t>
            </a:r>
            <a:r>
              <a:rPr lang="en-GB" sz="2000" dirty="0" err="1"/>
              <a:t>på</a:t>
            </a:r>
            <a:r>
              <a:rPr lang="en-GB" sz="2000" dirty="0"/>
              <a:t> </a:t>
            </a:r>
            <a:r>
              <a:rPr lang="en-GB" sz="2000" dirty="0" err="1"/>
              <a:t>tilrettelagt</a:t>
            </a:r>
            <a:r>
              <a:rPr lang="en-GB" sz="2000" dirty="0"/>
              <a:t> </a:t>
            </a:r>
            <a:r>
              <a:rPr lang="en-GB" sz="2000" dirty="0" err="1"/>
              <a:t>trening</a:t>
            </a:r>
            <a:r>
              <a:rPr lang="en-GB" sz="2000" dirty="0"/>
              <a:t>. </a:t>
            </a:r>
          </a:p>
          <a:p>
            <a:endParaRPr lang="en-GB" sz="2000" dirty="0"/>
          </a:p>
          <a:p>
            <a:r>
              <a:rPr lang="en-GB" sz="2000" dirty="0"/>
              <a:t>I </a:t>
            </a:r>
            <a:r>
              <a:rPr lang="en-GB" sz="2000" dirty="0" err="1"/>
              <a:t>denne</a:t>
            </a:r>
            <a:r>
              <a:rPr lang="en-GB" sz="2000" dirty="0"/>
              <a:t> </a:t>
            </a:r>
            <a:r>
              <a:rPr lang="en-GB" sz="2000" dirty="0" err="1"/>
              <a:t>studien</a:t>
            </a:r>
            <a:r>
              <a:rPr lang="en-GB" sz="2000" dirty="0"/>
              <a:t> </a:t>
            </a:r>
            <a:r>
              <a:rPr lang="en-GB" sz="2000" dirty="0" err="1"/>
              <a:t>blir</a:t>
            </a:r>
            <a:r>
              <a:rPr lang="en-GB" sz="2000" dirty="0"/>
              <a:t> </a:t>
            </a:r>
            <a:r>
              <a:rPr lang="en-GB" sz="2000" dirty="0" err="1"/>
              <a:t>begrepet</a:t>
            </a:r>
            <a:r>
              <a:rPr lang="en-GB" sz="2000" dirty="0"/>
              <a:t> </a:t>
            </a:r>
            <a:r>
              <a:rPr lang="en-GB" sz="2000" dirty="0" err="1"/>
              <a:t>psykiske</a:t>
            </a:r>
            <a:r>
              <a:rPr lang="en-GB" sz="2000" dirty="0"/>
              <a:t> </a:t>
            </a:r>
            <a:r>
              <a:rPr lang="en-GB" sz="2000" dirty="0" err="1"/>
              <a:t>helseutfordringer</a:t>
            </a:r>
            <a:r>
              <a:rPr lang="en-GB" sz="2000" dirty="0"/>
              <a:t>  </a:t>
            </a:r>
            <a:r>
              <a:rPr lang="en-GB" sz="2000" dirty="0" err="1"/>
              <a:t>brukt</a:t>
            </a:r>
            <a:r>
              <a:rPr lang="en-GB" sz="2000" dirty="0"/>
              <a:t> </a:t>
            </a:r>
            <a:r>
              <a:rPr lang="en-GB" sz="2000" dirty="0" err="1"/>
              <a:t>som</a:t>
            </a:r>
            <a:r>
              <a:rPr lang="en-GB" sz="2000" dirty="0"/>
              <a:t> et samlet </a:t>
            </a:r>
            <a:r>
              <a:rPr lang="en-GB" sz="2000" dirty="0" err="1"/>
              <a:t>begrep</a:t>
            </a:r>
            <a:r>
              <a:rPr lang="en-GB" sz="2000" dirty="0"/>
              <a:t> </a:t>
            </a:r>
            <a:r>
              <a:rPr lang="en-GB" sz="2000" dirty="0" err="1"/>
              <a:t>på</a:t>
            </a:r>
            <a:r>
              <a:rPr lang="en-GB" sz="2000" dirty="0"/>
              <a:t> </a:t>
            </a:r>
            <a:r>
              <a:rPr lang="en-GB" sz="2000" dirty="0" err="1"/>
              <a:t>psykiske</a:t>
            </a:r>
            <a:r>
              <a:rPr lang="en-GB" sz="2000" dirty="0"/>
              <a:t> </a:t>
            </a:r>
            <a:r>
              <a:rPr lang="en-GB" sz="2000" dirty="0" err="1"/>
              <a:t>plager</a:t>
            </a:r>
            <a:r>
              <a:rPr lang="en-GB" sz="2000" dirty="0"/>
              <a:t>, </a:t>
            </a:r>
            <a:r>
              <a:rPr lang="en-GB" sz="2000" dirty="0" err="1"/>
              <a:t>psykiske</a:t>
            </a:r>
            <a:r>
              <a:rPr lang="en-GB" sz="2000" dirty="0"/>
              <a:t> </a:t>
            </a:r>
            <a:r>
              <a:rPr lang="en-GB" sz="2000" dirty="0" err="1"/>
              <a:t>lidelser</a:t>
            </a:r>
            <a:r>
              <a:rPr lang="en-GB" sz="2000" dirty="0"/>
              <a:t> </a:t>
            </a:r>
            <a:r>
              <a:rPr lang="en-GB" sz="2000" dirty="0" err="1"/>
              <a:t>og</a:t>
            </a:r>
            <a:r>
              <a:rPr lang="en-GB" sz="2000" dirty="0"/>
              <a:t> </a:t>
            </a:r>
            <a:r>
              <a:rPr lang="en-GB" sz="2000" dirty="0" err="1"/>
              <a:t>utfordringer</a:t>
            </a:r>
            <a:r>
              <a:rPr lang="en-GB" sz="2000" dirty="0"/>
              <a:t> med  </a:t>
            </a:r>
            <a:r>
              <a:rPr lang="en-GB" sz="2000" dirty="0" err="1"/>
              <a:t>rus.</a:t>
            </a:r>
            <a:endParaRPr lang="en-GB" sz="2000" dirty="0"/>
          </a:p>
          <a:p>
            <a:endParaRPr lang="en-GB" sz="2000" dirty="0"/>
          </a:p>
          <a:p>
            <a:r>
              <a:rPr lang="en-GB" sz="2000" dirty="0" err="1"/>
              <a:t>Medvirkende</a:t>
            </a:r>
            <a:r>
              <a:rPr lang="en-GB" sz="2000" dirty="0"/>
              <a:t> I </a:t>
            </a:r>
            <a:r>
              <a:rPr lang="en-GB" sz="2000" dirty="0" err="1"/>
              <a:t>denne</a:t>
            </a:r>
            <a:r>
              <a:rPr lang="en-GB" sz="2000" dirty="0"/>
              <a:t> </a:t>
            </a:r>
            <a:r>
              <a:rPr lang="en-GB" sz="2000" dirty="0" err="1"/>
              <a:t>studien</a:t>
            </a:r>
            <a:r>
              <a:rPr lang="en-GB" sz="2000" dirty="0"/>
              <a:t> er </a:t>
            </a:r>
            <a:r>
              <a:rPr lang="en-GB" sz="2000" dirty="0" err="1"/>
              <a:t>første</a:t>
            </a:r>
            <a:r>
              <a:rPr lang="en-GB" sz="2000" dirty="0"/>
              <a:t> </a:t>
            </a:r>
            <a:r>
              <a:rPr lang="en-GB" sz="2000" dirty="0" err="1"/>
              <a:t>ammanuesis</a:t>
            </a:r>
            <a:r>
              <a:rPr lang="en-GB" sz="2000" dirty="0"/>
              <a:t> </a:t>
            </a:r>
            <a:r>
              <a:rPr lang="en-GB" sz="2000" dirty="0" err="1"/>
              <a:t>og</a:t>
            </a:r>
            <a:r>
              <a:rPr lang="en-GB" sz="2000" dirty="0"/>
              <a:t> </a:t>
            </a:r>
            <a:r>
              <a:rPr lang="en-GB" sz="2000" dirty="0" err="1"/>
              <a:t>hovedveileder</a:t>
            </a:r>
            <a:r>
              <a:rPr lang="en-GB" sz="2000" dirty="0"/>
              <a:t> </a:t>
            </a:r>
            <a:r>
              <a:rPr lang="en-GB" sz="2000" dirty="0" err="1"/>
              <a:t>Kjersti</a:t>
            </a:r>
            <a:r>
              <a:rPr lang="en-GB" sz="2000" dirty="0"/>
              <a:t> </a:t>
            </a:r>
            <a:r>
              <a:rPr lang="en-GB" sz="2000" dirty="0" err="1"/>
              <a:t>karoline</a:t>
            </a:r>
            <a:r>
              <a:rPr lang="en-GB" sz="2000" dirty="0"/>
              <a:t> Danielsen, Recovery </a:t>
            </a:r>
            <a:r>
              <a:rPr lang="en-GB" sz="2000" dirty="0" err="1"/>
              <a:t>fagutvikler</a:t>
            </a:r>
            <a:r>
              <a:rPr lang="en-GB" sz="2000" dirty="0"/>
              <a:t> </a:t>
            </a:r>
            <a:r>
              <a:rPr lang="en-GB" sz="2000" dirty="0" err="1"/>
              <a:t>og</a:t>
            </a:r>
            <a:r>
              <a:rPr lang="en-GB" sz="2000" dirty="0"/>
              <a:t> </a:t>
            </a:r>
            <a:r>
              <a:rPr lang="en-GB" sz="2000" dirty="0" err="1"/>
              <a:t>psykolog</a:t>
            </a:r>
            <a:r>
              <a:rPr lang="en-GB" sz="2000" dirty="0"/>
              <a:t> </a:t>
            </a:r>
            <a:r>
              <a:rPr lang="en-GB" sz="2000" dirty="0" err="1"/>
              <a:t>spesialist</a:t>
            </a:r>
            <a:r>
              <a:rPr lang="en-GB" sz="2000" dirty="0"/>
              <a:t> Kenneth </a:t>
            </a:r>
            <a:r>
              <a:rPr lang="en-GB" sz="2000" dirty="0" err="1"/>
              <a:t>Haugjord</a:t>
            </a:r>
            <a:r>
              <a:rPr lang="en-GB" sz="2000" dirty="0"/>
              <a:t> </a:t>
            </a:r>
            <a:r>
              <a:rPr lang="en-GB" sz="2000" dirty="0" err="1"/>
              <a:t>og</a:t>
            </a:r>
            <a:r>
              <a:rPr lang="en-GB" sz="2000" dirty="0"/>
              <a:t> </a:t>
            </a:r>
            <a:r>
              <a:rPr lang="en-GB" sz="2000" dirty="0" err="1"/>
              <a:t>biveileder</a:t>
            </a:r>
            <a:r>
              <a:rPr lang="en-GB" sz="2000" dirty="0"/>
              <a:t> professor Inger </a:t>
            </a:r>
            <a:r>
              <a:rPr lang="en-GB" sz="2000" dirty="0" err="1"/>
              <a:t>Beate</a:t>
            </a:r>
            <a:r>
              <a:rPr lang="en-GB" sz="2000" dirty="0"/>
              <a:t> Larsen.</a:t>
            </a:r>
          </a:p>
          <a:p>
            <a:endParaRPr lang="en-GB" sz="2000" dirty="0"/>
          </a:p>
          <a:p>
            <a:endParaRPr lang="en-GB" dirty="0"/>
          </a:p>
          <a:p>
            <a:endParaRPr lang="en-GB" dirty="0"/>
          </a:p>
          <a:p>
            <a:endParaRPr lang="en-GB" dirty="0"/>
          </a:p>
        </p:txBody>
      </p:sp>
      <p:sp>
        <p:nvSpPr>
          <p:cNvPr id="4" name="Plassholder for lysbildenummer 3"/>
          <p:cNvSpPr>
            <a:spLocks noGrp="1"/>
          </p:cNvSpPr>
          <p:nvPr>
            <p:ph type="sldNum" sz="quarter" idx="5"/>
          </p:nvPr>
        </p:nvSpPr>
        <p:spPr/>
        <p:txBody>
          <a:bodyPr/>
          <a:lstStyle/>
          <a:p>
            <a:fld id="{81EE73ED-D412-5940-868B-DB36239B059B}" type="slidenum">
              <a:rPr lang="nb-NO" smtClean="0"/>
              <a:t>1</a:t>
            </a:fld>
            <a:endParaRPr lang="nb-NO"/>
          </a:p>
        </p:txBody>
      </p:sp>
    </p:spTree>
    <p:extLst>
      <p:ext uri="{BB962C8B-B14F-4D97-AF65-F5344CB8AC3E}">
        <p14:creationId xmlns:p14="http://schemas.microsoft.com/office/powerpoint/2010/main" val="2257621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t>
            </a:r>
          </a:p>
        </p:txBody>
      </p:sp>
      <p:sp>
        <p:nvSpPr>
          <p:cNvPr id="4" name="Plassholder for lysbildenummer 3"/>
          <p:cNvSpPr>
            <a:spLocks noGrp="1"/>
          </p:cNvSpPr>
          <p:nvPr>
            <p:ph type="sldNum" sz="quarter" idx="5"/>
          </p:nvPr>
        </p:nvSpPr>
        <p:spPr/>
        <p:txBody>
          <a:bodyPr/>
          <a:lstStyle/>
          <a:p>
            <a:fld id="{07570E4B-4723-0842-9A09-A7FFE7DE9FAF}" type="slidenum">
              <a:rPr lang="nb-NO" smtClean="0"/>
              <a:t>10</a:t>
            </a:fld>
            <a:endParaRPr lang="nb-NO"/>
          </a:p>
        </p:txBody>
      </p:sp>
    </p:spTree>
    <p:extLst>
      <p:ext uri="{BB962C8B-B14F-4D97-AF65-F5344CB8AC3E}">
        <p14:creationId xmlns:p14="http://schemas.microsoft.com/office/powerpoint/2010/main" val="4224797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dirty="0"/>
              <a:t>På aktivitetssenteret erfarte deltakerne å trene </a:t>
            </a:r>
            <a:r>
              <a:rPr lang="nb-NO" sz="2000" b="1" dirty="0"/>
              <a:t>«</a:t>
            </a:r>
            <a:r>
              <a:rPr lang="nb-NO" sz="2000" b="1" i="1" dirty="0"/>
              <a:t>sammen med andre ikke – A4 mennesker». </a:t>
            </a:r>
            <a:r>
              <a:rPr lang="nb-NO" sz="2000" dirty="0"/>
              <a:t>Dette var en metafor en deltaker brukte </a:t>
            </a:r>
            <a:r>
              <a:rPr lang="nb-NO" sz="2000" dirty="0" err="1"/>
              <a:t>når</a:t>
            </a:r>
            <a:r>
              <a:rPr lang="nb-NO" sz="2000" dirty="0"/>
              <a:t> han snakket om å trene sammen med andre i samme situasjon. </a:t>
            </a:r>
            <a:r>
              <a:rPr lang="nb-NO" sz="2000" dirty="0" err="1"/>
              <a:t>Pa</a:t>
            </a:r>
            <a:r>
              <a:rPr lang="nb-NO" sz="2000" dirty="0"/>
              <a:t>̊ aktivitetssenteret var de ikke bare trening, det var </a:t>
            </a:r>
            <a:r>
              <a:rPr lang="nb-NO" sz="2000" b="1" i="1" dirty="0"/>
              <a:t>«mer enn bare trening»</a:t>
            </a:r>
            <a:r>
              <a:rPr lang="nb-NO" sz="2000" b="1" dirty="0"/>
              <a:t>, </a:t>
            </a:r>
            <a:r>
              <a:rPr lang="nb-NO" sz="2000" dirty="0"/>
              <a:t>de fikk </a:t>
            </a:r>
            <a:r>
              <a:rPr lang="nb-NO" sz="2000" dirty="0" err="1"/>
              <a:t>ogsa</a:t>
            </a:r>
            <a:r>
              <a:rPr lang="nb-NO" sz="2000" dirty="0"/>
              <a:t>̊ gode opplevelser. Noen deltakere fortalte at de opplevde det sosiale miljøet inne </a:t>
            </a:r>
            <a:r>
              <a:rPr lang="nb-NO" sz="2000" dirty="0" err="1"/>
              <a:t>pa</a:t>
            </a:r>
            <a:r>
              <a:rPr lang="nb-NO" sz="2000" dirty="0"/>
              <a:t>̊ aktivitetssenteret som mindre dømmende en ute i samfunnet: «</a:t>
            </a:r>
            <a:r>
              <a:rPr lang="nb-NO" sz="2000" i="1" dirty="0"/>
              <a:t>Jeg føler det er litt mindre dømming her». «Her er det slik at - du har ditt og jeg har mitt og det er trening vi skal».</a:t>
            </a:r>
            <a:r>
              <a:rPr lang="nb-NO" sz="2000" dirty="0"/>
              <a:t> Ute i samfunnet erfarte deltakerne at hvis de først «fikk et stempel </a:t>
            </a:r>
            <a:r>
              <a:rPr lang="nb-NO" sz="2000" dirty="0" err="1"/>
              <a:t>pa</a:t>
            </a:r>
            <a:r>
              <a:rPr lang="nb-NO" sz="2000" dirty="0"/>
              <a:t>̊ seg» som psykisk syk så var det vanskelig å bli kvitt det stempelet. De erfarte at det var vanskelig for andre å </a:t>
            </a:r>
            <a:r>
              <a:rPr lang="nb-NO" sz="2000" dirty="0" err="1"/>
              <a:t>forsta</a:t>
            </a:r>
            <a:r>
              <a:rPr lang="nb-NO" sz="2000" dirty="0"/>
              <a:t>̊ at selv om noen har psykiske helseutfordringer så kan en endre seg. Mennesker har kommet seg fra psykiske helseutfordringer hele tiden, men hvis de rundt ikke ser det, er det ikke lett å «komme seg». En deltaker beskrev det </a:t>
            </a:r>
            <a:r>
              <a:rPr lang="nb-NO" sz="2000" dirty="0" err="1"/>
              <a:t>pa</a:t>
            </a:r>
            <a:r>
              <a:rPr lang="nb-NO" sz="2000" dirty="0"/>
              <a:t>̊ følgende </a:t>
            </a:r>
            <a:r>
              <a:rPr lang="nb-NO" sz="2000" dirty="0" err="1"/>
              <a:t>måte</a:t>
            </a:r>
            <a:r>
              <a:rPr lang="nb-NO" sz="2000" dirty="0"/>
              <a:t>:</a:t>
            </a:r>
          </a:p>
        </p:txBody>
      </p:sp>
      <p:sp>
        <p:nvSpPr>
          <p:cNvPr id="4" name="Plassholder for lysbildenummer 3"/>
          <p:cNvSpPr>
            <a:spLocks noGrp="1"/>
          </p:cNvSpPr>
          <p:nvPr>
            <p:ph type="sldNum" sz="quarter" idx="5"/>
          </p:nvPr>
        </p:nvSpPr>
        <p:spPr/>
        <p:txBody>
          <a:bodyPr/>
          <a:lstStyle/>
          <a:p>
            <a:fld id="{07570E4B-4723-0842-9A09-A7FFE7DE9FAF}" type="slidenum">
              <a:rPr lang="nb-NO" smtClean="0"/>
              <a:t>11</a:t>
            </a:fld>
            <a:endParaRPr lang="nb-NO"/>
          </a:p>
        </p:txBody>
      </p:sp>
    </p:spTree>
    <p:extLst>
      <p:ext uri="{BB962C8B-B14F-4D97-AF65-F5344CB8AC3E}">
        <p14:creationId xmlns:p14="http://schemas.microsoft.com/office/powerpoint/2010/main" val="1319308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B19BA14-3EBA-9644-86D4-ED63F4C19950}" type="slidenum">
              <a:rPr lang="nb-NO" smtClean="0"/>
              <a:t>12</a:t>
            </a:fld>
            <a:endParaRPr lang="nb-NO"/>
          </a:p>
        </p:txBody>
      </p:sp>
    </p:spTree>
    <p:extLst>
      <p:ext uri="{BB962C8B-B14F-4D97-AF65-F5344CB8AC3E}">
        <p14:creationId xmlns:p14="http://schemas.microsoft.com/office/powerpoint/2010/main" val="2584567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570E4B-4723-0842-9A09-A7FFE7DE9FAF}" type="slidenum">
              <a:rPr lang="nb-NO" smtClean="0"/>
              <a:t>13</a:t>
            </a:fld>
            <a:endParaRPr lang="nb-NO"/>
          </a:p>
        </p:txBody>
      </p:sp>
    </p:spTree>
    <p:extLst>
      <p:ext uri="{BB962C8B-B14F-4D97-AF65-F5344CB8AC3E}">
        <p14:creationId xmlns:p14="http://schemas.microsoft.com/office/powerpoint/2010/main" val="1169498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570E4B-4723-0842-9A09-A7FFE7DE9FAF}" type="slidenum">
              <a:rPr lang="nb-NO" smtClean="0"/>
              <a:t>14</a:t>
            </a:fld>
            <a:endParaRPr lang="nb-NO"/>
          </a:p>
        </p:txBody>
      </p:sp>
    </p:spTree>
    <p:extLst>
      <p:ext uri="{BB962C8B-B14F-4D97-AF65-F5344CB8AC3E}">
        <p14:creationId xmlns:p14="http://schemas.microsoft.com/office/powerpoint/2010/main" val="697098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5"/>
          </p:nvPr>
        </p:nvSpPr>
        <p:spPr/>
        <p:txBody>
          <a:bodyPr/>
          <a:lstStyle/>
          <a:p>
            <a:fld id="{07570E4B-4723-0842-9A09-A7FFE7DE9FAF}" type="slidenum">
              <a:rPr lang="nb-NO" smtClean="0"/>
              <a:t>15</a:t>
            </a:fld>
            <a:endParaRPr lang="nb-NO"/>
          </a:p>
        </p:txBody>
      </p:sp>
    </p:spTree>
    <p:extLst>
      <p:ext uri="{BB962C8B-B14F-4D97-AF65-F5344CB8AC3E}">
        <p14:creationId xmlns:p14="http://schemas.microsoft.com/office/powerpoint/2010/main" val="2952483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000" kern="1200" dirty="0">
                <a:solidFill>
                  <a:schemeClr val="tx1"/>
                </a:solidFill>
                <a:effectLst/>
                <a:latin typeface="+mn-lt"/>
                <a:ea typeface="+mn-ea"/>
                <a:cs typeface="+mn-cs"/>
              </a:rPr>
              <a:t>De fleste deltakere i denne studien tok «det store steget» som er et </a:t>
            </a:r>
            <a:r>
              <a:rPr lang="nb-NO" sz="2000" kern="1200" dirty="0" err="1">
                <a:solidFill>
                  <a:schemeClr val="tx1"/>
                </a:solidFill>
                <a:effectLst/>
                <a:latin typeface="+mn-lt"/>
                <a:ea typeface="+mn-ea"/>
                <a:cs typeface="+mn-cs"/>
              </a:rPr>
              <a:t>årlig</a:t>
            </a:r>
            <a:r>
              <a:rPr lang="nb-NO" sz="2000" kern="1200" dirty="0">
                <a:solidFill>
                  <a:schemeClr val="tx1"/>
                </a:solidFill>
                <a:effectLst/>
                <a:latin typeface="+mn-lt"/>
                <a:ea typeface="+mn-ea"/>
                <a:cs typeface="+mn-cs"/>
              </a:rPr>
              <a:t> løp </a:t>
            </a:r>
            <a:r>
              <a:rPr lang="nb-NO" sz="2000" b="1" kern="1200" dirty="0">
                <a:solidFill>
                  <a:schemeClr val="tx1"/>
                </a:solidFill>
                <a:effectLst/>
                <a:latin typeface="+mn-lt"/>
                <a:ea typeface="+mn-ea"/>
                <a:cs typeface="+mn-cs"/>
              </a:rPr>
              <a:t>«</a:t>
            </a:r>
            <a:r>
              <a:rPr lang="nb-NO" sz="2000" i="1" kern="1200" dirty="0">
                <a:solidFill>
                  <a:schemeClr val="tx1"/>
                </a:solidFill>
                <a:effectLst/>
                <a:latin typeface="+mn-lt"/>
                <a:ea typeface="+mn-ea"/>
                <a:cs typeface="+mn-cs"/>
              </a:rPr>
              <a:t>der ute», </a:t>
            </a:r>
            <a:r>
              <a:rPr lang="nb-NO" sz="2000" kern="1200" dirty="0">
                <a:solidFill>
                  <a:schemeClr val="tx1"/>
                </a:solidFill>
                <a:effectLst/>
                <a:latin typeface="+mn-lt"/>
                <a:ea typeface="+mn-ea"/>
                <a:cs typeface="+mn-cs"/>
              </a:rPr>
              <a:t>som arrangeres hvert </a:t>
            </a:r>
            <a:r>
              <a:rPr lang="nb-NO" sz="2000" kern="1200" dirty="0" err="1">
                <a:solidFill>
                  <a:schemeClr val="tx1"/>
                </a:solidFill>
                <a:effectLst/>
                <a:latin typeface="+mn-lt"/>
                <a:ea typeface="+mn-ea"/>
                <a:cs typeface="+mn-cs"/>
              </a:rPr>
              <a:t>år</a:t>
            </a:r>
            <a:r>
              <a:rPr lang="nb-NO" sz="2000" kern="1200" dirty="0">
                <a:solidFill>
                  <a:schemeClr val="tx1"/>
                </a:solidFill>
                <a:effectLst/>
                <a:latin typeface="+mn-lt"/>
                <a:ea typeface="+mn-ea"/>
                <a:cs typeface="+mn-cs"/>
              </a:rPr>
              <a:t> i lokalsamfunnet. Deltakerne fortalte hvordan de begynte å forberede seg i god tid før løpet. De trente sammen som en gruppe før løpet og de opplevde at de trente sammen med venner. For flere av deltakerne var det et stort skritt bare å melde seg </a:t>
            </a:r>
            <a:r>
              <a:rPr lang="nb-NO" sz="2000" kern="1200" dirty="0" err="1">
                <a:solidFill>
                  <a:schemeClr val="tx1"/>
                </a:solidFill>
                <a:effectLst/>
                <a:latin typeface="+mn-lt"/>
                <a:ea typeface="+mn-ea"/>
                <a:cs typeface="+mn-cs"/>
              </a:rPr>
              <a:t>pa</a:t>
            </a:r>
            <a:r>
              <a:rPr lang="nb-NO" sz="2000" kern="1200" dirty="0">
                <a:solidFill>
                  <a:schemeClr val="tx1"/>
                </a:solidFill>
                <a:effectLst/>
                <a:latin typeface="+mn-lt"/>
                <a:ea typeface="+mn-ea"/>
                <a:cs typeface="+mn-cs"/>
              </a:rPr>
              <a:t>̊ løpet, men de overkom dette med å tenke at de deltok som en gruppe som skulle holde sammen. De fleste sa de aldri hadde meldt seg </a:t>
            </a:r>
            <a:r>
              <a:rPr lang="nb-NO" sz="2000" kern="1200" dirty="0" err="1">
                <a:solidFill>
                  <a:schemeClr val="tx1"/>
                </a:solidFill>
                <a:effectLst/>
                <a:latin typeface="+mn-lt"/>
                <a:ea typeface="+mn-ea"/>
                <a:cs typeface="+mn-cs"/>
              </a:rPr>
              <a:t>pa</a:t>
            </a:r>
            <a:r>
              <a:rPr lang="nb-NO" sz="2000" kern="1200" dirty="0">
                <a:solidFill>
                  <a:schemeClr val="tx1"/>
                </a:solidFill>
                <a:effectLst/>
                <a:latin typeface="+mn-lt"/>
                <a:ea typeface="+mn-ea"/>
                <a:cs typeface="+mn-cs"/>
              </a:rPr>
              <a:t>̊ om det ikke var for at de var en del av en gruppe. </a:t>
            </a:r>
          </a:p>
          <a:p>
            <a:endParaRPr lang="nb-NO" sz="2000" dirty="0"/>
          </a:p>
          <a:p>
            <a:r>
              <a:rPr lang="nb-NO" sz="2000" kern="1200" dirty="0">
                <a:solidFill>
                  <a:schemeClr val="tx1"/>
                </a:solidFill>
                <a:effectLst/>
                <a:latin typeface="+mn-lt"/>
                <a:ea typeface="+mn-ea"/>
                <a:cs typeface="+mn-cs"/>
              </a:rPr>
              <a:t>Like viktig som den fysiske treningen før løpet, var den psykiske forberedelsen. I forkant av løpet var samholdet og treningen det som hjalp dem med å forberede seg fysisk til løpet, </a:t>
            </a:r>
            <a:r>
              <a:rPr lang="nb-NO" sz="2000" kern="1200" dirty="0" err="1">
                <a:solidFill>
                  <a:schemeClr val="tx1"/>
                </a:solidFill>
                <a:effectLst/>
                <a:latin typeface="+mn-lt"/>
                <a:ea typeface="+mn-ea"/>
                <a:cs typeface="+mn-cs"/>
              </a:rPr>
              <a:t>både</a:t>
            </a:r>
            <a:r>
              <a:rPr lang="nb-NO" sz="2000" kern="1200" dirty="0">
                <a:solidFill>
                  <a:schemeClr val="tx1"/>
                </a:solidFill>
                <a:effectLst/>
                <a:latin typeface="+mn-lt"/>
                <a:ea typeface="+mn-ea"/>
                <a:cs typeface="+mn-cs"/>
              </a:rPr>
              <a:t> gjennom bedre fysisk form, men </a:t>
            </a:r>
            <a:r>
              <a:rPr lang="nb-NO" sz="2000" kern="1200" dirty="0" err="1">
                <a:solidFill>
                  <a:schemeClr val="tx1"/>
                </a:solidFill>
                <a:effectLst/>
                <a:latin typeface="+mn-lt"/>
                <a:ea typeface="+mn-ea"/>
                <a:cs typeface="+mn-cs"/>
              </a:rPr>
              <a:t>ogsa</a:t>
            </a:r>
            <a:r>
              <a:rPr lang="nb-NO" sz="2000" kern="1200" dirty="0">
                <a:solidFill>
                  <a:schemeClr val="tx1"/>
                </a:solidFill>
                <a:effectLst/>
                <a:latin typeface="+mn-lt"/>
                <a:ea typeface="+mn-ea"/>
                <a:cs typeface="+mn-cs"/>
              </a:rPr>
              <a:t>̊ med deres psykiske helseutfordringene. Under selve løpet var det flere deltakere som løp gjennom løypa, mens noen deltakere gikk gjennom løypa sammen. Etter løpet fortalte deltakerne at de opplevde en stor mestringsfølelse, de hadde gjennomført noe stort og var stolte av seg selv og gruppa. De erfarte det som en stor seier å komme i </a:t>
            </a:r>
            <a:r>
              <a:rPr lang="nb-NO" sz="2000" kern="1200" dirty="0" err="1">
                <a:solidFill>
                  <a:schemeClr val="tx1"/>
                </a:solidFill>
                <a:effectLst/>
                <a:latin typeface="+mn-lt"/>
                <a:ea typeface="+mn-ea"/>
                <a:cs typeface="+mn-cs"/>
              </a:rPr>
              <a:t>mål</a:t>
            </a:r>
            <a:r>
              <a:rPr lang="nb-NO" sz="2000" kern="1200" dirty="0">
                <a:solidFill>
                  <a:schemeClr val="tx1"/>
                </a:solidFill>
                <a:effectLst/>
                <a:latin typeface="+mn-lt"/>
                <a:ea typeface="+mn-ea"/>
                <a:cs typeface="+mn-cs"/>
              </a:rPr>
              <a:t>. Det ble beskrevet slik av en deltaker: </a:t>
            </a:r>
            <a:endParaRPr lang="nb-NO" sz="2000" dirty="0"/>
          </a:p>
          <a:p>
            <a:endParaRPr lang="nb-NO" dirty="0"/>
          </a:p>
        </p:txBody>
      </p:sp>
      <p:sp>
        <p:nvSpPr>
          <p:cNvPr id="4" name="Plassholder for lysbildenummer 3"/>
          <p:cNvSpPr>
            <a:spLocks noGrp="1"/>
          </p:cNvSpPr>
          <p:nvPr>
            <p:ph type="sldNum" sz="quarter" idx="5"/>
          </p:nvPr>
        </p:nvSpPr>
        <p:spPr/>
        <p:txBody>
          <a:bodyPr/>
          <a:lstStyle/>
          <a:p>
            <a:fld id="{07570E4B-4723-0842-9A09-A7FFE7DE9FAF}" type="slidenum">
              <a:rPr lang="nb-NO" smtClean="0"/>
              <a:t>16</a:t>
            </a:fld>
            <a:endParaRPr lang="nb-NO"/>
          </a:p>
        </p:txBody>
      </p:sp>
    </p:spTree>
    <p:extLst>
      <p:ext uri="{BB962C8B-B14F-4D97-AF65-F5344CB8AC3E}">
        <p14:creationId xmlns:p14="http://schemas.microsoft.com/office/powerpoint/2010/main" val="3726444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570E4B-4723-0842-9A09-A7FFE7DE9FAF}" type="slidenum">
              <a:rPr lang="nb-NO" smtClean="0"/>
              <a:t>17</a:t>
            </a:fld>
            <a:endParaRPr lang="nb-NO"/>
          </a:p>
        </p:txBody>
      </p:sp>
    </p:spTree>
    <p:extLst>
      <p:ext uri="{BB962C8B-B14F-4D97-AF65-F5344CB8AC3E}">
        <p14:creationId xmlns:p14="http://schemas.microsoft.com/office/powerpoint/2010/main" val="347375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000" kern="1200" baseline="0" dirty="0">
                <a:solidFill>
                  <a:schemeClr val="tx1"/>
                </a:solidFill>
                <a:effectLst/>
                <a:latin typeface="+mn-lt"/>
                <a:ea typeface="+mn-ea"/>
                <a:cs typeface="+mn-cs"/>
              </a:rPr>
              <a:t>Vi vet at </a:t>
            </a:r>
            <a:r>
              <a:rPr lang="nb-NO" sz="2000" kern="1200" baseline="0" dirty="0" err="1">
                <a:solidFill>
                  <a:schemeClr val="tx1"/>
                </a:solidFill>
                <a:effectLst/>
                <a:latin typeface="+mn-lt"/>
                <a:ea typeface="+mn-ea"/>
                <a:cs typeface="+mn-cs"/>
              </a:rPr>
              <a:t>når</a:t>
            </a:r>
            <a:r>
              <a:rPr lang="nb-NO" sz="2000" kern="1200" baseline="0" dirty="0">
                <a:solidFill>
                  <a:schemeClr val="tx1"/>
                </a:solidFill>
                <a:effectLst/>
                <a:latin typeface="+mn-lt"/>
                <a:ea typeface="+mn-ea"/>
                <a:cs typeface="+mn-cs"/>
              </a:rPr>
              <a:t> psykiske helseutfordringer </a:t>
            </a:r>
            <a:r>
              <a:rPr lang="nb-NO" sz="2000" kern="1200" baseline="0" dirty="0" err="1">
                <a:solidFill>
                  <a:schemeClr val="tx1"/>
                </a:solidFill>
                <a:effectLst/>
                <a:latin typeface="+mn-lt"/>
                <a:ea typeface="+mn-ea"/>
                <a:cs typeface="+mn-cs"/>
              </a:rPr>
              <a:t>oppstår</a:t>
            </a:r>
            <a:r>
              <a:rPr lang="nb-NO" sz="2000" kern="1200" baseline="0" dirty="0">
                <a:solidFill>
                  <a:schemeClr val="tx1"/>
                </a:solidFill>
                <a:effectLst/>
                <a:latin typeface="+mn-lt"/>
                <a:ea typeface="+mn-ea"/>
                <a:cs typeface="+mn-cs"/>
              </a:rPr>
              <a:t> </a:t>
            </a:r>
            <a:r>
              <a:rPr lang="nb-NO" sz="2000" kern="1200" baseline="0" dirty="0" err="1">
                <a:solidFill>
                  <a:schemeClr val="tx1"/>
                </a:solidFill>
                <a:effectLst/>
                <a:latin typeface="+mn-lt"/>
                <a:ea typeface="+mn-ea"/>
                <a:cs typeface="+mn-cs"/>
              </a:rPr>
              <a:t>får</a:t>
            </a:r>
            <a:r>
              <a:rPr lang="nb-NO" sz="2000" kern="1200" baseline="0" dirty="0">
                <a:solidFill>
                  <a:schemeClr val="tx1"/>
                </a:solidFill>
                <a:effectLst/>
                <a:latin typeface="+mn-lt"/>
                <a:ea typeface="+mn-ea"/>
                <a:cs typeface="+mn-cs"/>
              </a:rPr>
              <a:t> det innvirkninger </a:t>
            </a:r>
            <a:r>
              <a:rPr lang="nb-NO" sz="2000" kern="1200" baseline="0" dirty="0" err="1">
                <a:solidFill>
                  <a:schemeClr val="tx1"/>
                </a:solidFill>
                <a:effectLst/>
                <a:latin typeface="+mn-lt"/>
                <a:ea typeface="+mn-ea"/>
                <a:cs typeface="+mn-cs"/>
              </a:rPr>
              <a:t>pa</a:t>
            </a:r>
            <a:r>
              <a:rPr lang="nb-NO" sz="2000" kern="1200" baseline="0" dirty="0">
                <a:solidFill>
                  <a:schemeClr val="tx1"/>
                </a:solidFill>
                <a:effectLst/>
                <a:latin typeface="+mn-lt"/>
                <a:ea typeface="+mn-ea"/>
                <a:cs typeface="+mn-cs"/>
              </a:rPr>
              <a:t>̊ personens tanker, følelser, atferd, </a:t>
            </a:r>
            <a:r>
              <a:rPr lang="nb-NO" sz="2000" kern="1200" baseline="0" dirty="0" err="1">
                <a:solidFill>
                  <a:schemeClr val="tx1"/>
                </a:solidFill>
                <a:effectLst/>
                <a:latin typeface="+mn-lt"/>
                <a:ea typeface="+mn-ea"/>
                <a:cs typeface="+mn-cs"/>
              </a:rPr>
              <a:t>væremåte</a:t>
            </a:r>
            <a:r>
              <a:rPr lang="nb-NO" sz="2000" kern="1200" baseline="0" dirty="0">
                <a:solidFill>
                  <a:schemeClr val="tx1"/>
                </a:solidFill>
                <a:effectLst/>
                <a:latin typeface="+mn-lt"/>
                <a:ea typeface="+mn-ea"/>
                <a:cs typeface="+mn-cs"/>
              </a:rPr>
              <a:t> og omgang med andre mennesker. Det er hele mennesket som erfarer sin psykiske helse og kropp og sinn kan ikke sees adskilt. </a:t>
            </a:r>
          </a:p>
          <a:p>
            <a:endParaRPr lang="nb-NO" sz="2000" kern="1200" baseline="0" dirty="0">
              <a:solidFill>
                <a:schemeClr val="tx1"/>
              </a:solidFill>
              <a:effectLst/>
              <a:latin typeface="+mn-lt"/>
              <a:ea typeface="+mn-ea"/>
              <a:cs typeface="+mn-cs"/>
            </a:endParaRPr>
          </a:p>
          <a:p>
            <a:r>
              <a:rPr lang="nb-NO" sz="2000" kern="1200" baseline="0" dirty="0">
                <a:solidFill>
                  <a:schemeClr val="tx1"/>
                </a:solidFill>
                <a:effectLst/>
                <a:latin typeface="+mn-lt"/>
                <a:ea typeface="+mn-ea"/>
                <a:cs typeface="+mn-cs"/>
              </a:rPr>
              <a:t>Psykiske helseutfordringer kan resultere i nedsatt funksjonsevne i hverdagslivet og nedsatt livskvalitet. Som følge av psykiske helseutfordringer er det </a:t>
            </a:r>
            <a:r>
              <a:rPr lang="nb-NO" sz="2000" kern="1200" baseline="0" dirty="0" err="1">
                <a:solidFill>
                  <a:schemeClr val="tx1"/>
                </a:solidFill>
                <a:effectLst/>
                <a:latin typeface="+mn-lt"/>
                <a:ea typeface="+mn-ea"/>
                <a:cs typeface="+mn-cs"/>
              </a:rPr>
              <a:t>desverre</a:t>
            </a:r>
            <a:r>
              <a:rPr lang="nb-NO" sz="2000" kern="1200" baseline="0" dirty="0">
                <a:solidFill>
                  <a:schemeClr val="tx1"/>
                </a:solidFill>
                <a:effectLst/>
                <a:latin typeface="+mn-lt"/>
                <a:ea typeface="+mn-ea"/>
                <a:cs typeface="+mn-cs"/>
              </a:rPr>
              <a:t> </a:t>
            </a:r>
            <a:r>
              <a:rPr lang="nb-NO" sz="2000" kern="1200" baseline="0" dirty="0" err="1">
                <a:solidFill>
                  <a:schemeClr val="tx1"/>
                </a:solidFill>
                <a:effectLst/>
                <a:latin typeface="+mn-lt"/>
                <a:ea typeface="+mn-ea"/>
                <a:cs typeface="+mn-cs"/>
              </a:rPr>
              <a:t>ogsa</a:t>
            </a:r>
            <a:r>
              <a:rPr lang="nb-NO" sz="2000" kern="1200" baseline="0" dirty="0">
                <a:solidFill>
                  <a:schemeClr val="tx1"/>
                </a:solidFill>
                <a:effectLst/>
                <a:latin typeface="+mn-lt"/>
                <a:ea typeface="+mn-ea"/>
                <a:cs typeface="+mn-cs"/>
              </a:rPr>
              <a:t>̊ flere mennesker som faller utenfor skole, studier og arbeidslivet, og antall personer med uføretrygd grunnet psykiske helseutfordringer har vært økende de siste </a:t>
            </a:r>
            <a:r>
              <a:rPr lang="nb-NO" sz="2000" kern="1200" baseline="0" dirty="0" err="1">
                <a:solidFill>
                  <a:schemeClr val="tx1"/>
                </a:solidFill>
                <a:effectLst/>
                <a:latin typeface="+mn-lt"/>
                <a:ea typeface="+mn-ea"/>
                <a:cs typeface="+mn-cs"/>
              </a:rPr>
              <a:t>årene</a:t>
            </a:r>
            <a:r>
              <a:rPr lang="nb-NO" sz="2000" kern="1200" baseline="0" dirty="0">
                <a:solidFill>
                  <a:schemeClr val="tx1"/>
                </a:solidFill>
                <a:effectLst/>
                <a:latin typeface="+mn-lt"/>
                <a:ea typeface="+mn-ea"/>
                <a:cs typeface="+mn-cs"/>
              </a:rPr>
              <a:t>. Mange mennesker med psykiske helseutfordringer ønsker hjelp for sine utfordringer, men det er ikke kapasitet i helsevesenet til å hjelpe alle som ønsker og trenger det. </a:t>
            </a:r>
          </a:p>
          <a:p>
            <a:endParaRPr lang="nb-NO" sz="2000" kern="1200" baseline="0" dirty="0">
              <a:solidFill>
                <a:schemeClr val="tx1"/>
              </a:solidFill>
              <a:effectLst/>
              <a:latin typeface="+mn-lt"/>
              <a:ea typeface="+mn-ea"/>
              <a:cs typeface="+mn-cs"/>
            </a:endParaRPr>
          </a:p>
          <a:p>
            <a:r>
              <a:rPr lang="nb-NO" sz="2000" kern="1200" baseline="0" dirty="0">
                <a:solidFill>
                  <a:schemeClr val="tx1"/>
                </a:solidFill>
                <a:effectLst/>
                <a:latin typeface="+mn-lt"/>
                <a:ea typeface="+mn-ea"/>
                <a:cs typeface="+mn-cs"/>
              </a:rPr>
              <a:t>Det er derfor behov for enkle, bærekraftige og lett tilgjengelige verktøy som mennesker selv kan ta i bruk for å mestre sine helseutfordringer. Fysisk aktivitet kan være et slikt verktøy og kan for mennesker med psykiske helseutfordringer gjennomføres </a:t>
            </a:r>
            <a:r>
              <a:rPr lang="nb-NO" sz="2000" kern="1200" baseline="0" dirty="0" err="1">
                <a:solidFill>
                  <a:schemeClr val="tx1"/>
                </a:solidFill>
                <a:effectLst/>
                <a:latin typeface="+mn-lt"/>
                <a:ea typeface="+mn-ea"/>
                <a:cs typeface="+mn-cs"/>
              </a:rPr>
              <a:t>pa</a:t>
            </a:r>
            <a:r>
              <a:rPr lang="nb-NO" sz="2000" kern="1200" baseline="0" dirty="0">
                <a:solidFill>
                  <a:schemeClr val="tx1"/>
                </a:solidFill>
                <a:effectLst/>
                <a:latin typeface="+mn-lt"/>
                <a:ea typeface="+mn-ea"/>
                <a:cs typeface="+mn-cs"/>
              </a:rPr>
              <a:t>̊ et kommunalt aktivitetssenter. Fysisk aktivitet er et verktøy som i dag er underkommunisert og blir for lite tatt i bruk i psykisk helsearbeid. </a:t>
            </a:r>
          </a:p>
          <a:p>
            <a:endParaRPr lang="nb-NO" sz="2000" kern="1200" baseline="0" dirty="0">
              <a:solidFill>
                <a:schemeClr val="tx1"/>
              </a:solidFill>
              <a:effectLst/>
              <a:latin typeface="+mn-lt"/>
              <a:ea typeface="+mn-ea"/>
              <a:cs typeface="+mn-cs"/>
            </a:endParaRPr>
          </a:p>
          <a:p>
            <a:r>
              <a:rPr lang="nb-NO" sz="2000" kern="1200" baseline="0" dirty="0">
                <a:solidFill>
                  <a:schemeClr val="tx1"/>
                </a:solidFill>
                <a:effectLst/>
                <a:latin typeface="+mn-lt"/>
                <a:ea typeface="+mn-ea"/>
                <a:cs typeface="+mn-cs"/>
              </a:rPr>
              <a:t>Fysisk aktivitet er viktig for forebygging av ikke smittsomme sykdommer, i tillegg til at det gir helsefordeler og reduserer sykelighet og dødelighet. I tillegg kan fysisk aktivitet være en kilde til fellesskap, glede og trivsel. Fysisk aktivitet kan også resultere i mindre bruk av medikamenter, mindre trykk på hjelpeapparatet og forhindre færre innleggelser.</a:t>
            </a:r>
          </a:p>
          <a:p>
            <a:endParaRPr lang="nb-NO" sz="2000" baseline="0" dirty="0"/>
          </a:p>
          <a:p>
            <a:r>
              <a:rPr lang="nb-NO" sz="2000" kern="1200" baseline="0" dirty="0">
                <a:solidFill>
                  <a:schemeClr val="tx1"/>
                </a:solidFill>
                <a:effectLst/>
                <a:latin typeface="+mn-lt"/>
                <a:ea typeface="+mn-ea"/>
                <a:cs typeface="+mn-cs"/>
              </a:rPr>
              <a:t>I Stortingsmeldingen Mestre hele livet vektlegges det at livsstil i form av kosthold, søvn, fysisk aktivitet og sosialt liv er viktig for </a:t>
            </a:r>
            <a:r>
              <a:rPr lang="nb-NO" sz="2000" kern="1200" baseline="0" dirty="0" err="1">
                <a:solidFill>
                  <a:schemeClr val="tx1"/>
                </a:solidFill>
                <a:effectLst/>
                <a:latin typeface="+mn-lt"/>
                <a:ea typeface="+mn-ea"/>
                <a:cs typeface="+mn-cs"/>
              </a:rPr>
              <a:t>vår</a:t>
            </a:r>
            <a:r>
              <a:rPr lang="nb-NO" sz="2000" kern="1200" baseline="0" dirty="0">
                <a:solidFill>
                  <a:schemeClr val="tx1"/>
                </a:solidFill>
                <a:effectLst/>
                <a:latin typeface="+mn-lt"/>
                <a:ea typeface="+mn-ea"/>
                <a:cs typeface="+mn-cs"/>
              </a:rPr>
              <a:t> psykiske helse. I meldingen fremheves også viktigheten av at det skal legges til rette for mennesker med psykiske helseutfordringer å ta helsevennlige valg og motiveres for mer fysisk aktivitet, sunt kosthold, redusere skadelig bruk av rusmidler og motiveres for røykeslutt, som igjen vil være viktig for menneskers psykiske helse. </a:t>
            </a:r>
            <a:r>
              <a:rPr lang="nb-NO" sz="2000" kern="1200" baseline="0" dirty="0" err="1">
                <a:solidFill>
                  <a:schemeClr val="tx1"/>
                </a:solidFill>
                <a:effectLst/>
                <a:latin typeface="+mn-lt"/>
                <a:ea typeface="+mn-ea"/>
                <a:cs typeface="+mn-cs"/>
              </a:rPr>
              <a:t>Ogsa</a:t>
            </a:r>
            <a:r>
              <a:rPr lang="nb-NO" sz="2000" kern="1200" baseline="0" dirty="0">
                <a:solidFill>
                  <a:schemeClr val="tx1"/>
                </a:solidFill>
                <a:effectLst/>
                <a:latin typeface="+mn-lt"/>
                <a:ea typeface="+mn-ea"/>
                <a:cs typeface="+mn-cs"/>
              </a:rPr>
              <a:t>̊ i henhold til folkehelsemeldingen, er det et særlig behov for innsats for å tilby mennesker med psykiske helseutfordringer hjelp til å endre livsstil.</a:t>
            </a:r>
          </a:p>
          <a:p>
            <a:endParaRPr lang="nb-NO" sz="20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2000" kern="1200" baseline="0" dirty="0">
                <a:solidFill>
                  <a:schemeClr val="tx1"/>
                </a:solidFill>
                <a:effectLst/>
                <a:latin typeface="+mn-lt"/>
                <a:ea typeface="+mn-ea"/>
                <a:cs typeface="+mn-cs"/>
              </a:rPr>
              <a:t>Vi som er her i dag vet at det etterspørres mer Recovery-støttende tjenester i psykisk helsearbeid der deltakeren er den som er i førersetet og ekspert </a:t>
            </a:r>
            <a:r>
              <a:rPr lang="nb-NO" sz="2000" kern="1200" baseline="0" dirty="0" err="1">
                <a:solidFill>
                  <a:schemeClr val="tx1"/>
                </a:solidFill>
                <a:effectLst/>
                <a:latin typeface="+mn-lt"/>
                <a:ea typeface="+mn-ea"/>
                <a:cs typeface="+mn-cs"/>
              </a:rPr>
              <a:t>pa</a:t>
            </a:r>
            <a:r>
              <a:rPr lang="nb-NO" sz="2000" kern="1200" baseline="0" dirty="0">
                <a:solidFill>
                  <a:schemeClr val="tx1"/>
                </a:solidFill>
                <a:effectLst/>
                <a:latin typeface="+mn-lt"/>
                <a:ea typeface="+mn-ea"/>
                <a:cs typeface="+mn-cs"/>
              </a:rPr>
              <a:t>̊ eget liv. For det er jo nettopp det som er viktig at vi møtes i en samarbeidsdialog å lytter til hva brukere selv erfarer som god hjelp. I følge brukerhistorier er fysisk aktivitet i form av fysisk trening eller en tur i skogen et viktig verktøy for deres </a:t>
            </a:r>
            <a:r>
              <a:rPr lang="nb-NO" sz="2000" kern="1200" baseline="0" dirty="0" err="1">
                <a:solidFill>
                  <a:schemeClr val="tx1"/>
                </a:solidFill>
                <a:effectLst/>
                <a:latin typeface="+mn-lt"/>
                <a:ea typeface="+mn-ea"/>
                <a:cs typeface="+mn-cs"/>
              </a:rPr>
              <a:t>Recoveryprosess</a:t>
            </a:r>
            <a:r>
              <a:rPr lang="nb-NO" sz="2000" kern="1200" baseline="0" dirty="0">
                <a:solidFill>
                  <a:schemeClr val="tx1"/>
                </a:solidFill>
                <a:effectLst/>
                <a:latin typeface="+mn-lt"/>
                <a:ea typeface="+mn-ea"/>
                <a:cs typeface="+mn-cs"/>
              </a:rPr>
              <a:t>. </a:t>
            </a:r>
            <a:endParaRPr lang="nb-NO" sz="2000" baseline="0" dirty="0">
              <a:effectLst/>
            </a:endParaRPr>
          </a:p>
          <a:p>
            <a:endParaRPr lang="nb-NO" dirty="0"/>
          </a:p>
        </p:txBody>
      </p:sp>
      <p:sp>
        <p:nvSpPr>
          <p:cNvPr id="4" name="Plassholder for lysbildenummer 3"/>
          <p:cNvSpPr>
            <a:spLocks noGrp="1"/>
          </p:cNvSpPr>
          <p:nvPr>
            <p:ph type="sldNum" sz="quarter" idx="5"/>
          </p:nvPr>
        </p:nvSpPr>
        <p:spPr/>
        <p:txBody>
          <a:bodyPr/>
          <a:lstStyle/>
          <a:p>
            <a:fld id="{81EE73ED-D412-5940-868B-DB36239B059B}" type="slidenum">
              <a:rPr lang="nb-NO" smtClean="0"/>
              <a:t>2</a:t>
            </a:fld>
            <a:endParaRPr lang="nb-NO"/>
          </a:p>
        </p:txBody>
      </p:sp>
    </p:spTree>
    <p:extLst>
      <p:ext uri="{BB962C8B-B14F-4D97-AF65-F5344CB8AC3E}">
        <p14:creationId xmlns:p14="http://schemas.microsoft.com/office/powerpoint/2010/main" val="181422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mn-lt"/>
                <a:ea typeface="+mn-ea"/>
                <a:cs typeface="+mn-cs"/>
              </a:rPr>
              <a:t>Det er også klare sammenhenger mellom psykisk helse, sosial status og </a:t>
            </a:r>
            <a:r>
              <a:rPr lang="nb-NO" sz="2000" kern="1200" dirty="0" err="1">
                <a:solidFill>
                  <a:schemeClr val="tx1"/>
                </a:solidFill>
                <a:effectLst/>
                <a:latin typeface="+mn-lt"/>
                <a:ea typeface="+mn-ea"/>
                <a:cs typeface="+mn-cs"/>
              </a:rPr>
              <a:t>levekår</a:t>
            </a:r>
            <a:r>
              <a:rPr lang="nb-NO" sz="2000" kern="1200" dirty="0">
                <a:solidFill>
                  <a:schemeClr val="tx1"/>
                </a:solidFill>
                <a:effectLst/>
                <a:latin typeface="+mn-lt"/>
                <a:ea typeface="+mn-ea"/>
                <a:cs typeface="+mn-cs"/>
              </a:rPr>
              <a:t>. Flere studier viser at økonomi har betydning for menneskers psykiske helse. En hverdag preget av lite penger gir få muligheter til å delta </a:t>
            </a:r>
            <a:r>
              <a:rPr lang="nb-NO" sz="2000" kern="1200" dirty="0" err="1">
                <a:solidFill>
                  <a:schemeClr val="tx1"/>
                </a:solidFill>
                <a:effectLst/>
                <a:latin typeface="+mn-lt"/>
                <a:ea typeface="+mn-ea"/>
                <a:cs typeface="+mn-cs"/>
              </a:rPr>
              <a:t>pa</a:t>
            </a:r>
            <a:r>
              <a:rPr lang="nb-NO" sz="2000" kern="1200" dirty="0">
                <a:solidFill>
                  <a:schemeClr val="tx1"/>
                </a:solidFill>
                <a:effectLst/>
                <a:latin typeface="+mn-lt"/>
                <a:ea typeface="+mn-ea"/>
                <a:cs typeface="+mn-cs"/>
              </a:rPr>
              <a:t>̊ sosiale arenaer eller ta del i fellesskapets goder og en slik arena kan være organisert fysisk aktivitet. Begrenset </a:t>
            </a:r>
            <a:r>
              <a:rPr lang="nb-NO" sz="2000" kern="1200" dirty="0" err="1">
                <a:solidFill>
                  <a:schemeClr val="tx1"/>
                </a:solidFill>
                <a:effectLst/>
                <a:latin typeface="+mn-lt"/>
                <a:ea typeface="+mn-ea"/>
                <a:cs typeface="+mn-cs"/>
              </a:rPr>
              <a:t>levekår</a:t>
            </a:r>
            <a:r>
              <a:rPr lang="nb-NO" sz="2000" kern="1200" dirty="0">
                <a:solidFill>
                  <a:schemeClr val="tx1"/>
                </a:solidFill>
                <a:effectLst/>
                <a:latin typeface="+mn-lt"/>
                <a:ea typeface="+mn-ea"/>
                <a:cs typeface="+mn-cs"/>
              </a:rPr>
              <a:t>, opplevelsen av utenfor skap og ensomhet som resultat av </a:t>
            </a:r>
            <a:r>
              <a:rPr lang="nb-NO" sz="2000" kern="1200" dirty="0" err="1">
                <a:solidFill>
                  <a:schemeClr val="tx1"/>
                </a:solidFill>
                <a:effectLst/>
                <a:latin typeface="+mn-lt"/>
                <a:ea typeface="+mn-ea"/>
                <a:cs typeface="+mn-cs"/>
              </a:rPr>
              <a:t>dårlig</a:t>
            </a:r>
            <a:r>
              <a:rPr lang="nb-NO" sz="2000" kern="1200" dirty="0">
                <a:solidFill>
                  <a:schemeClr val="tx1"/>
                </a:solidFill>
                <a:effectLst/>
                <a:latin typeface="+mn-lt"/>
                <a:ea typeface="+mn-ea"/>
                <a:cs typeface="+mn-cs"/>
              </a:rPr>
              <a:t> økonomi gir et </a:t>
            </a:r>
            <a:r>
              <a:rPr lang="nb-NO" sz="2000" kern="1200" dirty="0" err="1">
                <a:solidFill>
                  <a:schemeClr val="tx1"/>
                </a:solidFill>
                <a:effectLst/>
                <a:latin typeface="+mn-lt"/>
                <a:ea typeface="+mn-ea"/>
                <a:cs typeface="+mn-cs"/>
              </a:rPr>
              <a:t>dårlig</a:t>
            </a:r>
            <a:r>
              <a:rPr lang="nb-NO" sz="2000" kern="1200" dirty="0">
                <a:solidFill>
                  <a:schemeClr val="tx1"/>
                </a:solidFill>
                <a:effectLst/>
                <a:latin typeface="+mn-lt"/>
                <a:ea typeface="+mn-ea"/>
                <a:cs typeface="+mn-cs"/>
              </a:rPr>
              <a:t> utgangspunkt for god psykisk helse. Mangel </a:t>
            </a:r>
            <a:r>
              <a:rPr lang="nb-NO" sz="2000" kern="1200" dirty="0" err="1">
                <a:solidFill>
                  <a:schemeClr val="tx1"/>
                </a:solidFill>
                <a:effectLst/>
                <a:latin typeface="+mn-lt"/>
                <a:ea typeface="+mn-ea"/>
                <a:cs typeface="+mn-cs"/>
              </a:rPr>
              <a:t>pa</a:t>
            </a:r>
            <a:r>
              <a:rPr lang="nb-NO" sz="2000" kern="1200" dirty="0">
                <a:solidFill>
                  <a:schemeClr val="tx1"/>
                </a:solidFill>
                <a:effectLst/>
                <a:latin typeface="+mn-lt"/>
                <a:ea typeface="+mn-ea"/>
                <a:cs typeface="+mn-cs"/>
              </a:rPr>
              <a:t>̊ penger kan imidlertid øke problemene, og penger kan i så </a:t>
            </a:r>
            <a:r>
              <a:rPr lang="nb-NO" sz="2000" kern="1200" dirty="0" err="1">
                <a:solidFill>
                  <a:schemeClr val="tx1"/>
                </a:solidFill>
                <a:effectLst/>
                <a:latin typeface="+mn-lt"/>
                <a:ea typeface="+mn-ea"/>
                <a:cs typeface="+mn-cs"/>
              </a:rPr>
              <a:t>måte</a:t>
            </a:r>
            <a:r>
              <a:rPr lang="nb-NO" sz="2000" kern="1200" dirty="0">
                <a:solidFill>
                  <a:schemeClr val="tx1"/>
                </a:solidFill>
                <a:effectLst/>
                <a:latin typeface="+mn-lt"/>
                <a:ea typeface="+mn-ea"/>
                <a:cs typeface="+mn-cs"/>
              </a:rPr>
              <a:t> utgjøre en viktig del i en </a:t>
            </a:r>
            <a:r>
              <a:rPr lang="nb-NO" sz="2000" kern="1200" dirty="0" err="1">
                <a:solidFill>
                  <a:schemeClr val="tx1"/>
                </a:solidFill>
                <a:effectLst/>
                <a:latin typeface="+mn-lt"/>
                <a:ea typeface="+mn-ea"/>
                <a:cs typeface="+mn-cs"/>
              </a:rPr>
              <a:t>Recoveryprosess</a:t>
            </a:r>
            <a:r>
              <a:rPr lang="nb-NO" sz="2000" kern="1200" dirty="0">
                <a:solidFill>
                  <a:schemeClr val="tx1"/>
                </a:solidFill>
                <a:effectLst/>
                <a:latin typeface="+mn-lt"/>
                <a:ea typeface="+mn-ea"/>
                <a:cs typeface="+mn-cs"/>
              </a:rPr>
              <a:t>. En trygg økonomi ansees som en rettighet og et instrument i arbeidet for egen </a:t>
            </a:r>
            <a:r>
              <a:rPr lang="nb-NO" sz="2000" kern="1200" dirty="0" err="1">
                <a:solidFill>
                  <a:schemeClr val="tx1"/>
                </a:solidFill>
                <a:effectLst/>
                <a:latin typeface="+mn-lt"/>
                <a:ea typeface="+mn-ea"/>
                <a:cs typeface="+mn-cs"/>
              </a:rPr>
              <a:t>Recoveryprosess</a:t>
            </a:r>
            <a:r>
              <a:rPr lang="nb-NO" sz="20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mn-lt"/>
                <a:ea typeface="+mn-ea"/>
                <a:cs typeface="+mn-cs"/>
              </a:rPr>
              <a:t>I en studie av </a:t>
            </a:r>
            <a:r>
              <a:rPr lang="nb-NO" sz="2000" kern="1200" dirty="0" err="1">
                <a:solidFill>
                  <a:schemeClr val="tx1"/>
                </a:solidFill>
                <a:effectLst/>
                <a:latin typeface="+mn-lt"/>
                <a:ea typeface="+mn-ea"/>
                <a:cs typeface="+mn-cs"/>
              </a:rPr>
              <a:t>Topor</a:t>
            </a:r>
            <a:r>
              <a:rPr lang="nb-NO" sz="2000" kern="1200" dirty="0">
                <a:solidFill>
                  <a:schemeClr val="tx1"/>
                </a:solidFill>
                <a:effectLst/>
                <a:latin typeface="+mn-lt"/>
                <a:ea typeface="+mn-ea"/>
                <a:cs typeface="+mn-cs"/>
              </a:rPr>
              <a:t> og kolleger, ble sammenhengen mellom økonomisk belastning og sosiale aktiviteter undersøkt. Studien konkluderte med at deltakerne opplevde sosial bedring og symptomlette ved mer penger til å delta </a:t>
            </a:r>
            <a:r>
              <a:rPr lang="nb-NO" sz="2000" kern="1200" dirty="0" err="1">
                <a:solidFill>
                  <a:schemeClr val="tx1"/>
                </a:solidFill>
                <a:effectLst/>
                <a:latin typeface="+mn-lt"/>
                <a:ea typeface="+mn-ea"/>
                <a:cs typeface="+mn-cs"/>
              </a:rPr>
              <a:t>pa</a:t>
            </a:r>
            <a:r>
              <a:rPr lang="nb-NO" sz="2000" kern="1200" dirty="0">
                <a:solidFill>
                  <a:schemeClr val="tx1"/>
                </a:solidFill>
                <a:effectLst/>
                <a:latin typeface="+mn-lt"/>
                <a:ea typeface="+mn-ea"/>
                <a:cs typeface="+mn-cs"/>
              </a:rPr>
              <a:t>̊ sosiale aktiviteter, som gav dem mulighet for mer sosial omgang med andre mennesker. For hvem blir bedre i sin psykiske helse hvis en ikke kan delta på aktiviteter i samfunnet, eller betale strømregninga ???? </a:t>
            </a:r>
            <a:endParaRPr lang="nb-NO" sz="3200" dirty="0"/>
          </a:p>
        </p:txBody>
      </p:sp>
      <p:sp>
        <p:nvSpPr>
          <p:cNvPr id="4" name="Plassholder for lysbildenummer 3"/>
          <p:cNvSpPr>
            <a:spLocks noGrp="1"/>
          </p:cNvSpPr>
          <p:nvPr>
            <p:ph type="sldNum" sz="quarter" idx="5"/>
          </p:nvPr>
        </p:nvSpPr>
        <p:spPr/>
        <p:txBody>
          <a:bodyPr/>
          <a:lstStyle/>
          <a:p>
            <a:fld id="{81EE73ED-D412-5940-868B-DB36239B059B}" type="slidenum">
              <a:rPr lang="nb-NO" smtClean="0"/>
              <a:t>3</a:t>
            </a:fld>
            <a:endParaRPr lang="nb-NO"/>
          </a:p>
        </p:txBody>
      </p:sp>
    </p:spTree>
    <p:extLst>
      <p:ext uri="{BB962C8B-B14F-4D97-AF65-F5344CB8AC3E}">
        <p14:creationId xmlns:p14="http://schemas.microsoft.com/office/powerpoint/2010/main" val="135623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mn-lt"/>
                <a:ea typeface="+mn-ea"/>
                <a:cs typeface="+mn-cs"/>
              </a:rPr>
              <a:t>Det er sterke sammenhenger mellom fysisk aktivitet og helse . Fysisk aktivitet er viktig for normal utvikling og vekst, og det er en sterk sammenheng mellom fysisk aktivitet og forebygging av ikke smittsomme sykdommer. Fysisk aktivitet fordrer sentrale helsefordeler og reduserer sykelighet og dødelig. Mennesker som er fysisk aktive og trener kan erfare bedre livskvalitet </a:t>
            </a:r>
            <a:r>
              <a:rPr lang="nb-NO" sz="2000" kern="1200" dirty="0" err="1">
                <a:solidFill>
                  <a:schemeClr val="tx1"/>
                </a:solidFill>
                <a:effectLst/>
                <a:latin typeface="+mn-lt"/>
                <a:ea typeface="+mn-ea"/>
                <a:cs typeface="+mn-cs"/>
              </a:rPr>
              <a:t>pa</a:t>
            </a:r>
            <a:r>
              <a:rPr lang="nb-NO" sz="2000" kern="1200" dirty="0">
                <a:solidFill>
                  <a:schemeClr val="tx1"/>
                </a:solidFill>
                <a:effectLst/>
                <a:latin typeface="+mn-lt"/>
                <a:ea typeface="+mn-ea"/>
                <a:cs typeface="+mn-cs"/>
              </a:rPr>
              <a:t>̊ grunn av den økte psykiske </a:t>
            </a:r>
            <a:r>
              <a:rPr lang="nb-NO" sz="2000" kern="1200" dirty="0" err="1">
                <a:solidFill>
                  <a:schemeClr val="tx1"/>
                </a:solidFill>
                <a:effectLst/>
                <a:latin typeface="+mn-lt"/>
                <a:ea typeface="+mn-ea"/>
                <a:cs typeface="+mn-cs"/>
              </a:rPr>
              <a:t>velværen</a:t>
            </a:r>
            <a:r>
              <a:rPr lang="nb-NO" sz="2000" kern="1200" dirty="0">
                <a:solidFill>
                  <a:schemeClr val="tx1"/>
                </a:solidFill>
                <a:effectLst/>
                <a:latin typeface="+mn-lt"/>
                <a:ea typeface="+mn-ea"/>
                <a:cs typeface="+mn-cs"/>
              </a:rPr>
              <a:t> treningen gir, i tillegg til at trening gir en bedre fysisk helse. Mennesker som er fysisk aktive og trener har lavere sjanse for å utvikle psykiske helseutfordringer.</a:t>
            </a:r>
            <a:endParaRPr lang="nb-NO"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mn-lt"/>
                <a:ea typeface="+mn-ea"/>
                <a:cs typeface="+mn-cs"/>
              </a:rPr>
              <a:t>Forskning viser likevel til at 75% av befolkningen i dag er for inaktive til at det skal gi en helsegevinst.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mn-lt"/>
                <a:ea typeface="+mn-ea"/>
                <a:cs typeface="+mn-cs"/>
              </a:rPr>
              <a:t>Mennesker med psykiske helseutfordringer er mer inaktive enn andre. Fysisk inaktivitet kan skyldes at psykiske helseutfordringer gir lav mestringstro, </a:t>
            </a:r>
            <a:r>
              <a:rPr lang="nb-NO" sz="2000" kern="1200" dirty="0" err="1">
                <a:solidFill>
                  <a:schemeClr val="tx1"/>
                </a:solidFill>
                <a:effectLst/>
                <a:latin typeface="+mn-lt"/>
                <a:ea typeface="+mn-ea"/>
                <a:cs typeface="+mn-cs"/>
              </a:rPr>
              <a:t>dårlig</a:t>
            </a:r>
            <a:r>
              <a:rPr lang="nb-NO" sz="2000" kern="1200" dirty="0">
                <a:solidFill>
                  <a:schemeClr val="tx1"/>
                </a:solidFill>
                <a:effectLst/>
                <a:latin typeface="+mn-lt"/>
                <a:ea typeface="+mn-ea"/>
                <a:cs typeface="+mn-cs"/>
              </a:rPr>
              <a:t> selvtillit og mange mangler tro </a:t>
            </a:r>
            <a:r>
              <a:rPr lang="nb-NO" sz="2000" kern="1200" dirty="0" err="1">
                <a:solidFill>
                  <a:schemeClr val="tx1"/>
                </a:solidFill>
                <a:effectLst/>
                <a:latin typeface="+mn-lt"/>
                <a:ea typeface="+mn-ea"/>
                <a:cs typeface="+mn-cs"/>
              </a:rPr>
              <a:t>pa</a:t>
            </a:r>
            <a:r>
              <a:rPr lang="nb-NO" sz="2000" kern="1200" dirty="0">
                <a:solidFill>
                  <a:schemeClr val="tx1"/>
                </a:solidFill>
                <a:effectLst/>
                <a:latin typeface="+mn-lt"/>
                <a:ea typeface="+mn-ea"/>
                <a:cs typeface="+mn-cs"/>
              </a:rPr>
              <a:t>̊ at de klarer å endre levevaner og deres situasjon.</a:t>
            </a:r>
            <a:endParaRPr lang="nb-NO" sz="2000" dirty="0"/>
          </a:p>
          <a:p>
            <a:endParaRPr lang="nb-NO" dirty="0"/>
          </a:p>
        </p:txBody>
      </p:sp>
      <p:sp>
        <p:nvSpPr>
          <p:cNvPr id="4" name="Plassholder for lysbildenummer 3"/>
          <p:cNvSpPr>
            <a:spLocks noGrp="1"/>
          </p:cNvSpPr>
          <p:nvPr>
            <p:ph type="sldNum" sz="quarter" idx="5"/>
          </p:nvPr>
        </p:nvSpPr>
        <p:spPr/>
        <p:txBody>
          <a:bodyPr/>
          <a:lstStyle/>
          <a:p>
            <a:fld id="{81EE73ED-D412-5940-868B-DB36239B059B}" type="slidenum">
              <a:rPr lang="nb-NO" smtClean="0"/>
              <a:t>4</a:t>
            </a:fld>
            <a:endParaRPr lang="nb-NO"/>
          </a:p>
        </p:txBody>
      </p:sp>
    </p:spTree>
    <p:extLst>
      <p:ext uri="{BB962C8B-B14F-4D97-AF65-F5344CB8AC3E}">
        <p14:creationId xmlns:p14="http://schemas.microsoft.com/office/powerpoint/2010/main" val="2389247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1EE73ED-D412-5940-868B-DB36239B059B}" type="slidenum">
              <a:rPr lang="nb-NO" smtClean="0"/>
              <a:t>5</a:t>
            </a:fld>
            <a:endParaRPr lang="nb-NO"/>
          </a:p>
        </p:txBody>
      </p:sp>
    </p:spTree>
    <p:extLst>
      <p:ext uri="{BB962C8B-B14F-4D97-AF65-F5344CB8AC3E}">
        <p14:creationId xmlns:p14="http://schemas.microsoft.com/office/powerpoint/2010/main" val="2260964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mn-lt"/>
                <a:ea typeface="+mn-ea"/>
                <a:cs typeface="+mn-cs"/>
              </a:rPr>
              <a:t>Forskningsarenaen er et kommunalt lavterskel aktivitetssenter og ligger i en større kommune i Sør -Norge.  Tilbudet er til mennesker over 18 </a:t>
            </a:r>
            <a:r>
              <a:rPr lang="nb-NO" sz="2000" kern="1200" dirty="0" err="1">
                <a:solidFill>
                  <a:schemeClr val="tx1"/>
                </a:solidFill>
                <a:effectLst/>
                <a:latin typeface="+mn-lt"/>
                <a:ea typeface="+mn-ea"/>
                <a:cs typeface="+mn-cs"/>
              </a:rPr>
              <a:t>år</a:t>
            </a:r>
            <a:r>
              <a:rPr lang="nb-NO" sz="2000" kern="1200" dirty="0">
                <a:solidFill>
                  <a:schemeClr val="tx1"/>
                </a:solidFill>
                <a:effectLst/>
                <a:latin typeface="+mn-lt"/>
                <a:ea typeface="+mn-ea"/>
                <a:cs typeface="+mn-cs"/>
              </a:rPr>
              <a:t> som har psykiske helseutfordringer. Aktivitetssenteret tilbyr ulike aktiviteter, men har hovedvekt </a:t>
            </a:r>
            <a:r>
              <a:rPr lang="nb-NO" sz="2000" kern="1200" dirty="0" err="1">
                <a:solidFill>
                  <a:schemeClr val="tx1"/>
                </a:solidFill>
                <a:effectLst/>
                <a:latin typeface="+mn-lt"/>
                <a:ea typeface="+mn-ea"/>
                <a:cs typeface="+mn-cs"/>
              </a:rPr>
              <a:t>pa</a:t>
            </a:r>
            <a:r>
              <a:rPr lang="nb-NO" sz="2000" kern="1200" dirty="0">
                <a:solidFill>
                  <a:schemeClr val="tx1"/>
                </a:solidFill>
                <a:effectLst/>
                <a:latin typeface="+mn-lt"/>
                <a:ea typeface="+mn-ea"/>
                <a:cs typeface="+mn-cs"/>
              </a:rPr>
              <a:t>̊ tilrettelagt trening og friluftsliv.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mn-lt"/>
                <a:ea typeface="+mn-ea"/>
                <a:cs typeface="+mn-cs"/>
              </a:rPr>
              <a:t>Aktivitetssenteret har også en populær kaffe ́ med hyggelige priser som deltakerne gjerne benytter seg av før eller etter trening.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mn-lt"/>
                <a:ea typeface="+mn-ea"/>
                <a:cs typeface="+mn-cs"/>
              </a:rPr>
              <a:t>Deltakerne trenger ingen henvisning for å bruke aktivitetssenteret, men mange blir fulgt dit de første gangene av en oppfølger. Aktivitetssenteret og kommunen har fokus </a:t>
            </a:r>
            <a:r>
              <a:rPr lang="nb-NO" sz="2000" kern="1200" dirty="0" err="1">
                <a:solidFill>
                  <a:schemeClr val="tx1"/>
                </a:solidFill>
                <a:effectLst/>
                <a:latin typeface="+mn-lt"/>
                <a:ea typeface="+mn-ea"/>
                <a:cs typeface="+mn-cs"/>
              </a:rPr>
              <a:t>pa</a:t>
            </a:r>
            <a:r>
              <a:rPr lang="nb-NO" sz="2000" kern="1200" dirty="0">
                <a:solidFill>
                  <a:schemeClr val="tx1"/>
                </a:solidFill>
                <a:effectLst/>
                <a:latin typeface="+mn-lt"/>
                <a:ea typeface="+mn-ea"/>
                <a:cs typeface="+mn-cs"/>
              </a:rPr>
              <a:t>̊ at tjenestene skal være Recovery-støttende.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mn-lt"/>
                <a:ea typeface="+mn-ea"/>
                <a:cs typeface="+mn-cs"/>
              </a:rPr>
              <a:t>Kriterier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mn-lt"/>
                <a:ea typeface="+mn-ea"/>
                <a:cs typeface="+mn-cs"/>
              </a:rPr>
              <a:t>Strategisk utvalg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mn-lt"/>
                <a:ea typeface="+mn-ea"/>
                <a:cs typeface="+mn-cs"/>
              </a:rPr>
              <a:t>Det empiriske materialet ble analysert ved å bruke Systematisk tekstkondensering - </a:t>
            </a:r>
            <a:r>
              <a:rPr lang="nb-NO" sz="2000" kern="1200" dirty="0" err="1">
                <a:solidFill>
                  <a:schemeClr val="tx1"/>
                </a:solidFill>
                <a:effectLst/>
                <a:latin typeface="+mn-lt"/>
                <a:ea typeface="+mn-ea"/>
                <a:cs typeface="+mn-cs"/>
              </a:rPr>
              <a:t>stk</a:t>
            </a:r>
            <a:r>
              <a:rPr lang="nb-NO" sz="2000" kern="1200" dirty="0">
                <a:solidFill>
                  <a:schemeClr val="tx1"/>
                </a:solidFill>
                <a:effectLst/>
                <a:latin typeface="+mn-lt"/>
                <a:ea typeface="+mn-ea"/>
                <a:cs typeface="+mn-cs"/>
              </a:rPr>
              <a:t> av Kirsti </a:t>
            </a:r>
            <a:r>
              <a:rPr lang="nb-NO" sz="2000" kern="1200" dirty="0" err="1">
                <a:solidFill>
                  <a:schemeClr val="tx1"/>
                </a:solidFill>
                <a:effectLst/>
                <a:latin typeface="+mn-lt"/>
                <a:ea typeface="+mn-ea"/>
                <a:cs typeface="+mn-cs"/>
              </a:rPr>
              <a:t>Malterud</a:t>
            </a:r>
            <a:r>
              <a:rPr lang="nb-NO" sz="2000" kern="1200" dirty="0">
                <a:solidFill>
                  <a:schemeClr val="tx1"/>
                </a:solidFill>
                <a:effectLst/>
                <a:latin typeface="+mn-lt"/>
                <a:ea typeface="+mn-ea"/>
                <a:cs typeface="+mn-cs"/>
              </a:rPr>
              <a:t>, som er inspirert av </a:t>
            </a:r>
            <a:r>
              <a:rPr lang="nb-NO" sz="2000" kern="1200" dirty="0" err="1">
                <a:solidFill>
                  <a:schemeClr val="tx1"/>
                </a:solidFill>
                <a:effectLst/>
                <a:latin typeface="+mn-lt"/>
                <a:ea typeface="+mn-ea"/>
                <a:cs typeface="+mn-cs"/>
              </a:rPr>
              <a:t>Giorgi</a:t>
            </a:r>
            <a:r>
              <a:rPr lang="nb-NO" sz="2000" kern="1200" dirty="0">
                <a:solidFill>
                  <a:schemeClr val="tx1"/>
                </a:solidFill>
                <a:effectLst/>
                <a:latin typeface="+mn-lt"/>
                <a:ea typeface="+mn-ea"/>
                <a:cs typeface="+mn-cs"/>
              </a:rPr>
              <a:t> Amadeo.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mn-lt"/>
                <a:ea typeface="+mn-ea"/>
                <a:cs typeface="+mn-cs"/>
              </a:rPr>
              <a:t>Studien er godkjent av </a:t>
            </a:r>
            <a:r>
              <a:rPr lang="nb-NO" sz="2000" kern="1200" dirty="0" err="1">
                <a:solidFill>
                  <a:schemeClr val="tx1"/>
                </a:solidFill>
                <a:effectLst/>
                <a:latin typeface="+mn-lt"/>
                <a:ea typeface="+mn-ea"/>
                <a:cs typeface="+mn-cs"/>
              </a:rPr>
              <a:t>fek</a:t>
            </a:r>
            <a:r>
              <a:rPr lang="nb-NO" sz="2000" kern="1200" dirty="0">
                <a:solidFill>
                  <a:schemeClr val="tx1"/>
                </a:solidFill>
                <a:effectLst/>
                <a:latin typeface="+mn-lt"/>
                <a:ea typeface="+mn-ea"/>
                <a:cs typeface="+mn-cs"/>
              </a:rPr>
              <a:t> og </a:t>
            </a:r>
            <a:r>
              <a:rPr lang="nb-NO" sz="2000" kern="1200" dirty="0" err="1">
                <a:solidFill>
                  <a:schemeClr val="tx1"/>
                </a:solidFill>
                <a:effectLst/>
                <a:latin typeface="+mn-lt"/>
                <a:ea typeface="+mn-ea"/>
                <a:cs typeface="+mn-cs"/>
              </a:rPr>
              <a:t>nsd</a:t>
            </a:r>
            <a:endParaRPr lang="nb-NO"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2000" dirty="0"/>
          </a:p>
          <a:p>
            <a:endParaRPr lang="nb-NO" dirty="0"/>
          </a:p>
        </p:txBody>
      </p:sp>
      <p:sp>
        <p:nvSpPr>
          <p:cNvPr id="4" name="Plassholder for lysbildenummer 3"/>
          <p:cNvSpPr>
            <a:spLocks noGrp="1"/>
          </p:cNvSpPr>
          <p:nvPr>
            <p:ph type="sldNum" sz="quarter" idx="5"/>
          </p:nvPr>
        </p:nvSpPr>
        <p:spPr/>
        <p:txBody>
          <a:bodyPr/>
          <a:lstStyle/>
          <a:p>
            <a:fld id="{81EE73ED-D412-5940-868B-DB36239B059B}" type="slidenum">
              <a:rPr lang="nb-NO" smtClean="0"/>
              <a:t>6</a:t>
            </a:fld>
            <a:endParaRPr lang="nb-NO"/>
          </a:p>
        </p:txBody>
      </p:sp>
    </p:spTree>
    <p:extLst>
      <p:ext uri="{BB962C8B-B14F-4D97-AF65-F5344CB8AC3E}">
        <p14:creationId xmlns:p14="http://schemas.microsoft.com/office/powerpoint/2010/main" val="292036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mn-lt"/>
                <a:ea typeface="+mn-ea"/>
                <a:cs typeface="+mn-cs"/>
              </a:rPr>
              <a:t>La oss se på de empiriske hovedfunn.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2000" kern="1200" dirty="0" err="1">
                <a:solidFill>
                  <a:schemeClr val="tx1"/>
                </a:solidFill>
                <a:effectLst/>
                <a:latin typeface="+mn-lt"/>
                <a:ea typeface="+mn-ea"/>
                <a:cs typeface="+mn-cs"/>
              </a:rPr>
              <a:t>Når</a:t>
            </a:r>
            <a:r>
              <a:rPr lang="nb-NO" sz="2000" kern="1200" dirty="0">
                <a:solidFill>
                  <a:schemeClr val="tx1"/>
                </a:solidFill>
                <a:effectLst/>
                <a:latin typeface="+mn-lt"/>
                <a:ea typeface="+mn-ea"/>
                <a:cs typeface="+mn-cs"/>
              </a:rPr>
              <a:t> deltakerne beskrev sine erfaringer ved å trene </a:t>
            </a:r>
            <a:r>
              <a:rPr lang="nb-NO" sz="2000" kern="1200" dirty="0" err="1">
                <a:solidFill>
                  <a:schemeClr val="tx1"/>
                </a:solidFill>
                <a:effectLst/>
                <a:latin typeface="+mn-lt"/>
                <a:ea typeface="+mn-ea"/>
                <a:cs typeface="+mn-cs"/>
              </a:rPr>
              <a:t>pa</a:t>
            </a:r>
            <a:r>
              <a:rPr lang="nb-NO" sz="2000" kern="1200" dirty="0">
                <a:solidFill>
                  <a:schemeClr val="tx1"/>
                </a:solidFill>
                <a:effectLst/>
                <a:latin typeface="+mn-lt"/>
                <a:ea typeface="+mn-ea"/>
                <a:cs typeface="+mn-cs"/>
              </a:rPr>
              <a:t>̊ aktivitetssenteret sammenliknet de </a:t>
            </a:r>
            <a:r>
              <a:rPr lang="nb-NO" sz="2000" i="1" kern="1200" dirty="0">
                <a:solidFill>
                  <a:schemeClr val="tx1"/>
                </a:solidFill>
                <a:effectLst/>
                <a:latin typeface="+mn-lt"/>
                <a:ea typeface="+mn-ea"/>
                <a:cs typeface="+mn-cs"/>
              </a:rPr>
              <a:t>«her inne» </a:t>
            </a:r>
            <a:r>
              <a:rPr lang="nb-NO" sz="2000" kern="1200" dirty="0">
                <a:solidFill>
                  <a:schemeClr val="tx1"/>
                </a:solidFill>
                <a:effectLst/>
                <a:latin typeface="+mn-lt"/>
                <a:ea typeface="+mn-ea"/>
                <a:cs typeface="+mn-cs"/>
              </a:rPr>
              <a:t>(som refererer til inne </a:t>
            </a:r>
            <a:r>
              <a:rPr lang="nb-NO" sz="2000" kern="1200" dirty="0" err="1">
                <a:solidFill>
                  <a:schemeClr val="tx1"/>
                </a:solidFill>
                <a:effectLst/>
                <a:latin typeface="+mn-lt"/>
                <a:ea typeface="+mn-ea"/>
                <a:cs typeface="+mn-cs"/>
              </a:rPr>
              <a:t>pa</a:t>
            </a:r>
            <a:r>
              <a:rPr lang="nb-NO" sz="2000" kern="1200" dirty="0">
                <a:solidFill>
                  <a:schemeClr val="tx1"/>
                </a:solidFill>
                <a:effectLst/>
                <a:latin typeface="+mn-lt"/>
                <a:ea typeface="+mn-ea"/>
                <a:cs typeface="+mn-cs"/>
              </a:rPr>
              <a:t>̊ aktivitetssenteret) med </a:t>
            </a:r>
            <a:r>
              <a:rPr lang="nb-NO" sz="2000" i="1" kern="1200" dirty="0">
                <a:solidFill>
                  <a:schemeClr val="tx1"/>
                </a:solidFill>
                <a:effectLst/>
                <a:latin typeface="+mn-lt"/>
                <a:ea typeface="+mn-ea"/>
                <a:cs typeface="+mn-cs"/>
              </a:rPr>
              <a:t>«der ute» </a:t>
            </a:r>
            <a:r>
              <a:rPr lang="nb-NO" sz="2000" kern="1200" dirty="0">
                <a:solidFill>
                  <a:schemeClr val="tx1"/>
                </a:solidFill>
                <a:effectLst/>
                <a:latin typeface="+mn-lt"/>
                <a:ea typeface="+mn-ea"/>
                <a:cs typeface="+mn-cs"/>
              </a:rPr>
              <a:t>(som refererer til ute i samfunnet), noe som indikerer at for dem er det en forskjell </a:t>
            </a:r>
            <a:r>
              <a:rPr lang="nb-NO" sz="2000" kern="1200" dirty="0" err="1">
                <a:solidFill>
                  <a:schemeClr val="tx1"/>
                </a:solidFill>
                <a:effectLst/>
                <a:latin typeface="+mn-lt"/>
                <a:ea typeface="+mn-ea"/>
                <a:cs typeface="+mn-cs"/>
              </a:rPr>
              <a:t>pa</a:t>
            </a:r>
            <a:r>
              <a:rPr lang="nb-NO" sz="2000" kern="1200" dirty="0">
                <a:solidFill>
                  <a:schemeClr val="tx1"/>
                </a:solidFill>
                <a:effectLst/>
                <a:latin typeface="+mn-lt"/>
                <a:ea typeface="+mn-ea"/>
                <a:cs typeface="+mn-cs"/>
              </a:rPr>
              <a:t>̊ å være inne </a:t>
            </a:r>
            <a:r>
              <a:rPr lang="nb-NO" sz="2000" kern="1200" dirty="0" err="1">
                <a:solidFill>
                  <a:schemeClr val="tx1"/>
                </a:solidFill>
                <a:effectLst/>
                <a:latin typeface="+mn-lt"/>
                <a:ea typeface="+mn-ea"/>
                <a:cs typeface="+mn-cs"/>
              </a:rPr>
              <a:t>pa</a:t>
            </a:r>
            <a:r>
              <a:rPr lang="nb-NO" sz="2000" kern="1200" dirty="0">
                <a:solidFill>
                  <a:schemeClr val="tx1"/>
                </a:solidFill>
                <a:effectLst/>
                <a:latin typeface="+mn-lt"/>
                <a:ea typeface="+mn-ea"/>
                <a:cs typeface="+mn-cs"/>
              </a:rPr>
              <a:t>̊ aktivitetssenteret og ute i samfunnet. Funnene ble derfor oppsummert i et overordnet tema </a:t>
            </a:r>
            <a:r>
              <a:rPr lang="nb-NO" sz="2000" i="1" kern="1200" dirty="0">
                <a:solidFill>
                  <a:schemeClr val="tx1"/>
                </a:solidFill>
                <a:effectLst/>
                <a:latin typeface="+mn-lt"/>
                <a:ea typeface="+mn-ea"/>
                <a:cs typeface="+mn-cs"/>
              </a:rPr>
              <a:t>«her inne versus der ute». </a:t>
            </a:r>
            <a:r>
              <a:rPr lang="nb-NO" sz="2000" kern="1200" dirty="0">
                <a:solidFill>
                  <a:schemeClr val="tx1"/>
                </a:solidFill>
                <a:effectLst/>
                <a:latin typeface="+mn-lt"/>
                <a:ea typeface="+mn-ea"/>
                <a:cs typeface="+mn-cs"/>
              </a:rPr>
              <a:t>Erfaringene med å trene </a:t>
            </a:r>
            <a:r>
              <a:rPr lang="nb-NO" sz="2000" kern="1200" dirty="0" err="1">
                <a:solidFill>
                  <a:schemeClr val="tx1"/>
                </a:solidFill>
                <a:effectLst/>
                <a:latin typeface="+mn-lt"/>
                <a:ea typeface="+mn-ea"/>
                <a:cs typeface="+mn-cs"/>
              </a:rPr>
              <a:t>pa</a:t>
            </a:r>
            <a:r>
              <a:rPr lang="nb-NO" sz="2000" kern="1200" dirty="0">
                <a:solidFill>
                  <a:schemeClr val="tx1"/>
                </a:solidFill>
                <a:effectLst/>
                <a:latin typeface="+mn-lt"/>
                <a:ea typeface="+mn-ea"/>
                <a:cs typeface="+mn-cs"/>
              </a:rPr>
              <a:t>̊ aktivitetssenteret ble videre delt inn i tre hovedtema</a:t>
            </a:r>
            <a:r>
              <a:rPr lang="nb-NO" sz="2000" i="1" kern="1200" dirty="0">
                <a:solidFill>
                  <a:schemeClr val="tx1"/>
                </a:solidFill>
                <a:effectLst/>
                <a:latin typeface="+mn-lt"/>
                <a:ea typeface="+mn-ea"/>
                <a:cs typeface="+mn-cs"/>
              </a:rPr>
              <a:t>: «kom som du er», «mer enn bare trening» </a:t>
            </a:r>
            <a:r>
              <a:rPr lang="nb-NO" sz="2000" kern="1200" dirty="0">
                <a:solidFill>
                  <a:schemeClr val="tx1"/>
                </a:solidFill>
                <a:effectLst/>
                <a:latin typeface="+mn-lt"/>
                <a:ea typeface="+mn-ea"/>
                <a:cs typeface="+mn-cs"/>
              </a:rPr>
              <a:t>og </a:t>
            </a:r>
            <a:r>
              <a:rPr lang="nb-NO" sz="2000" i="1" kern="1200" dirty="0">
                <a:solidFill>
                  <a:schemeClr val="tx1"/>
                </a:solidFill>
                <a:effectLst/>
                <a:latin typeface="+mn-lt"/>
                <a:ea typeface="+mn-ea"/>
                <a:cs typeface="+mn-cs"/>
              </a:rPr>
              <a:t>«mellomstasjon for veien videre». </a:t>
            </a:r>
            <a:r>
              <a:rPr lang="nb-NO" sz="2000" kern="1200" dirty="0">
                <a:solidFill>
                  <a:schemeClr val="tx1"/>
                </a:solidFill>
                <a:effectLst/>
                <a:latin typeface="+mn-lt"/>
                <a:ea typeface="+mn-ea"/>
                <a:cs typeface="+mn-cs"/>
              </a:rPr>
              <a:t>Et tematisk kart ble laget for å skildre disse temaene. </a:t>
            </a:r>
          </a:p>
          <a:p>
            <a:endParaRPr lang="nb-NO" sz="2000" kern="1200" dirty="0">
              <a:solidFill>
                <a:schemeClr val="tx1"/>
              </a:solidFill>
              <a:effectLst/>
              <a:latin typeface="+mn-lt"/>
              <a:ea typeface="+mn-ea"/>
              <a:cs typeface="+mn-cs"/>
            </a:endParaRPr>
          </a:p>
          <a:p>
            <a:r>
              <a:rPr lang="nb-NO" sz="2000" kern="1200" dirty="0">
                <a:solidFill>
                  <a:schemeClr val="tx1"/>
                </a:solidFill>
                <a:effectLst/>
                <a:latin typeface="+mn-lt"/>
                <a:ea typeface="+mn-ea"/>
                <a:cs typeface="+mn-cs"/>
              </a:rPr>
              <a:t>Temaene er formulert og basert </a:t>
            </a:r>
            <a:r>
              <a:rPr lang="nb-NO" sz="2000" kern="1200" dirty="0" err="1">
                <a:solidFill>
                  <a:schemeClr val="tx1"/>
                </a:solidFill>
                <a:effectLst/>
                <a:latin typeface="+mn-lt"/>
                <a:ea typeface="+mn-ea"/>
                <a:cs typeface="+mn-cs"/>
              </a:rPr>
              <a:t>pa</a:t>
            </a:r>
            <a:r>
              <a:rPr lang="nb-NO" sz="2000" kern="1200" dirty="0">
                <a:solidFill>
                  <a:schemeClr val="tx1"/>
                </a:solidFill>
                <a:effectLst/>
                <a:latin typeface="+mn-lt"/>
                <a:ea typeface="+mn-ea"/>
                <a:cs typeface="+mn-cs"/>
              </a:rPr>
              <a:t>̊ deltakernes egne ord og for å være tro mot rikdommen og variasjonen i deltakernes beskrivelser er funn presentert som kondenserte og detaljerte beskrivelser av deltakernes opplevelser og erfaringer. Sitater er tatt med for illustrasjon.  </a:t>
            </a:r>
            <a:endParaRPr lang="nb-NO" sz="2000" dirty="0"/>
          </a:p>
          <a:p>
            <a:endParaRPr lang="nb-NO" dirty="0"/>
          </a:p>
        </p:txBody>
      </p:sp>
      <p:sp>
        <p:nvSpPr>
          <p:cNvPr id="4" name="Plassholder for lysbildenummer 3"/>
          <p:cNvSpPr>
            <a:spLocks noGrp="1"/>
          </p:cNvSpPr>
          <p:nvPr>
            <p:ph type="sldNum" sz="quarter" idx="5"/>
          </p:nvPr>
        </p:nvSpPr>
        <p:spPr/>
        <p:txBody>
          <a:bodyPr/>
          <a:lstStyle/>
          <a:p>
            <a:fld id="{FD2DC8C5-C3A5-6346-A935-92CBBE7326C6}" type="slidenum">
              <a:rPr lang="nb-NO" smtClean="0"/>
              <a:t>7</a:t>
            </a:fld>
            <a:endParaRPr lang="nb-NO"/>
          </a:p>
        </p:txBody>
      </p:sp>
    </p:spTree>
    <p:extLst>
      <p:ext uri="{BB962C8B-B14F-4D97-AF65-F5344CB8AC3E}">
        <p14:creationId xmlns:p14="http://schemas.microsoft.com/office/powerpoint/2010/main" val="2657429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a:t>
            </a:r>
            <a:r>
              <a:rPr lang="nb-NO" sz="2000" b="1" i="1" dirty="0"/>
              <a:t>Kom som du er» </a:t>
            </a:r>
            <a:r>
              <a:rPr lang="nb-NO" sz="2000" dirty="0"/>
              <a:t>henviser til at </a:t>
            </a:r>
            <a:r>
              <a:rPr lang="nb-NO" sz="2000" dirty="0" err="1"/>
              <a:t>pa</a:t>
            </a:r>
            <a:r>
              <a:rPr lang="nb-NO" sz="2000" dirty="0"/>
              <a:t>̊ aktivitetssenteret kunne deltakerne komme å presentere seg selv uten å fylle ut skjemaer, bli intervjuet, vurdert eller utsatt for </a:t>
            </a:r>
            <a:r>
              <a:rPr lang="nb-NO" sz="2000" dirty="0" err="1"/>
              <a:t>byråkrati</a:t>
            </a:r>
            <a:r>
              <a:rPr lang="nb-NO" sz="2000" dirty="0"/>
              <a:t>. </a:t>
            </a:r>
            <a:r>
              <a:rPr lang="nb-NO" sz="2000" dirty="0" err="1"/>
              <a:t>Pa</a:t>
            </a:r>
            <a:r>
              <a:rPr lang="nb-NO" sz="2000" dirty="0"/>
              <a:t>̊ aktivitetssenteret kunne deltakerne fortelle hva de ønsket å bruke tiden sin </a:t>
            </a:r>
            <a:r>
              <a:rPr lang="nb-NO" sz="2000" dirty="0" err="1"/>
              <a:t>pa</a:t>
            </a:r>
            <a:r>
              <a:rPr lang="nb-NO" sz="2000" dirty="0"/>
              <a:t>̊. For de fleste kunne det være skummelt å komme til nye steder, men </a:t>
            </a:r>
            <a:r>
              <a:rPr lang="nb-NO" sz="2000" dirty="0" err="1"/>
              <a:t>når</a:t>
            </a:r>
            <a:r>
              <a:rPr lang="nb-NO" sz="2000" dirty="0"/>
              <a:t> de kom inn </a:t>
            </a:r>
            <a:r>
              <a:rPr lang="nb-NO" sz="2000" dirty="0" err="1"/>
              <a:t>pa</a:t>
            </a:r>
            <a:r>
              <a:rPr lang="nb-NO" sz="2000" dirty="0"/>
              <a:t>̊ aktivitetssenteret opplevde de at det ikke var skummelt slik de trodde. Dette var annerledes enn tidligere erfaringer. </a:t>
            </a:r>
            <a:r>
              <a:rPr lang="nb-NO" sz="2000" dirty="0" err="1"/>
              <a:t>Pa</a:t>
            </a:r>
            <a:r>
              <a:rPr lang="nb-NO" sz="2000" dirty="0"/>
              <a:t>̊ aktivitetssenteret trengte de ingen henvisning og det var heller ingen ventetid. Det erfartes godt for deltakere at det var et tilbud hvor de bare kunne komme, </a:t>
            </a:r>
            <a:r>
              <a:rPr lang="nb-NO" sz="2000" i="1" dirty="0"/>
              <a:t>«kom som du er», </a:t>
            </a:r>
            <a:r>
              <a:rPr lang="nb-NO" sz="2000" dirty="0"/>
              <a:t>en deltaker fortalte: </a:t>
            </a:r>
          </a:p>
          <a:p>
            <a:endParaRPr lang="nb-NO" dirty="0"/>
          </a:p>
        </p:txBody>
      </p:sp>
      <p:sp>
        <p:nvSpPr>
          <p:cNvPr id="4" name="Plassholder for lysbildenummer 3"/>
          <p:cNvSpPr>
            <a:spLocks noGrp="1"/>
          </p:cNvSpPr>
          <p:nvPr>
            <p:ph type="sldNum" sz="quarter" idx="5"/>
          </p:nvPr>
        </p:nvSpPr>
        <p:spPr/>
        <p:txBody>
          <a:bodyPr/>
          <a:lstStyle/>
          <a:p>
            <a:fld id="{07570E4B-4723-0842-9A09-A7FFE7DE9FAF}" type="slidenum">
              <a:rPr lang="nb-NO" smtClean="0"/>
              <a:t>8</a:t>
            </a:fld>
            <a:endParaRPr lang="nb-NO"/>
          </a:p>
        </p:txBody>
      </p:sp>
    </p:spTree>
    <p:extLst>
      <p:ext uri="{BB962C8B-B14F-4D97-AF65-F5344CB8AC3E}">
        <p14:creationId xmlns:p14="http://schemas.microsoft.com/office/powerpoint/2010/main" val="166538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dirty="0"/>
              <a:t>Flere av deltakerne fortalte om økonomi og fremhevde at tilbudet ved aktivitetssenteret var </a:t>
            </a:r>
            <a:r>
              <a:rPr lang="nb-NO" sz="2000" b="1" i="1" dirty="0"/>
              <a:t>«gratis». </a:t>
            </a:r>
            <a:r>
              <a:rPr lang="nb-NO" sz="2000" dirty="0"/>
              <a:t>Deres økonomiske situasjon ble erfart som en hindring for å delta </a:t>
            </a:r>
            <a:r>
              <a:rPr lang="nb-NO" sz="2000" dirty="0" err="1"/>
              <a:t>pa</a:t>
            </a:r>
            <a:r>
              <a:rPr lang="nb-NO" sz="2000" dirty="0"/>
              <a:t>̊ andre aktivitetstilbud, mens ved aktivitetssenteret kunne de komme som de var, for her var det gratis</a:t>
            </a:r>
            <a:r>
              <a:rPr lang="nb-NO" sz="2000" i="1" dirty="0"/>
              <a:t>. </a:t>
            </a:r>
            <a:r>
              <a:rPr lang="nb-NO" sz="2000" dirty="0"/>
              <a:t>Grunnet psykiske helseutfordringer hadde flere deltakere erfart en forringelse av økonomien. Selv om de likte å delta </a:t>
            </a:r>
            <a:r>
              <a:rPr lang="nb-NO" sz="2000" dirty="0" err="1"/>
              <a:t>pa</a:t>
            </a:r>
            <a:r>
              <a:rPr lang="nb-NO" sz="2000" dirty="0"/>
              <a:t>̊ ulike aktiviteter og tidligere hadde trent ved andre treningssentre hadde de </a:t>
            </a:r>
            <a:r>
              <a:rPr lang="nb-NO" sz="2000" dirty="0" err="1"/>
              <a:t>na</a:t>
            </a:r>
            <a:r>
              <a:rPr lang="nb-NO" sz="2000" dirty="0"/>
              <a:t>̊ ikke lengre </a:t>
            </a:r>
            <a:r>
              <a:rPr lang="nb-NO" sz="2000" dirty="0" err="1"/>
              <a:t>råd</a:t>
            </a:r>
            <a:r>
              <a:rPr lang="nb-NO" sz="2000" dirty="0"/>
              <a:t>. En deltaker fortalte om sine erfaringer:</a:t>
            </a:r>
            <a:endParaRPr lang="nb-NO" dirty="0"/>
          </a:p>
        </p:txBody>
      </p:sp>
      <p:sp>
        <p:nvSpPr>
          <p:cNvPr id="4" name="Plassholder for lysbildenummer 3"/>
          <p:cNvSpPr>
            <a:spLocks noGrp="1"/>
          </p:cNvSpPr>
          <p:nvPr>
            <p:ph type="sldNum" sz="quarter" idx="5"/>
          </p:nvPr>
        </p:nvSpPr>
        <p:spPr/>
        <p:txBody>
          <a:bodyPr/>
          <a:lstStyle/>
          <a:p>
            <a:fld id="{07570E4B-4723-0842-9A09-A7FFE7DE9FAF}" type="slidenum">
              <a:rPr lang="nb-NO" smtClean="0"/>
              <a:t>9</a:t>
            </a:fld>
            <a:endParaRPr lang="nb-NO"/>
          </a:p>
        </p:txBody>
      </p:sp>
    </p:spTree>
    <p:extLst>
      <p:ext uri="{BB962C8B-B14F-4D97-AF65-F5344CB8AC3E}">
        <p14:creationId xmlns:p14="http://schemas.microsoft.com/office/powerpoint/2010/main" val="392896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9/2/22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7859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6115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7401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2458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9/2/22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2446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1415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9/2/22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7809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8617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2940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9/2/22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97352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9/2/22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447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9/2/22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92525116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82"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9907932B-D043-42BF-85D4-67A43A697B53}"/>
              </a:ext>
            </a:extLst>
          </p:cNvPr>
          <p:cNvPicPr>
            <a:picLocks noChangeAspect="1"/>
          </p:cNvPicPr>
          <p:nvPr/>
        </p:nvPicPr>
        <p:blipFill rotWithShape="1">
          <a:blip r:embed="rId3"/>
          <a:srcRect t="17223" b="7776"/>
          <a:stretch/>
        </p:blipFill>
        <p:spPr>
          <a:xfrm>
            <a:off x="73572" y="-189187"/>
            <a:ext cx="12192001" cy="6858000"/>
          </a:xfrm>
          <a:prstGeom prst="rect">
            <a:avLst/>
          </a:prstGeom>
          <a:solidFill>
            <a:schemeClr val="bg1">
              <a:lumMod val="65000"/>
            </a:schemeClr>
          </a:solidFill>
          <a:ln>
            <a:solidFill>
              <a:schemeClr val="bg1">
                <a:lumMod val="50000"/>
              </a:schemeClr>
            </a:solidFill>
          </a:ln>
        </p:spPr>
      </p:pic>
      <p:sp>
        <p:nvSpPr>
          <p:cNvPr id="6" name="Rektangel 5">
            <a:extLst>
              <a:ext uri="{FF2B5EF4-FFF2-40B4-BE49-F238E27FC236}">
                <a16:creationId xmlns:a16="http://schemas.microsoft.com/office/drawing/2014/main" id="{424E4D94-4278-4578-9A79-43DEFB2EA501}"/>
              </a:ext>
            </a:extLst>
          </p:cNvPr>
          <p:cNvSpPr/>
          <p:nvPr/>
        </p:nvSpPr>
        <p:spPr>
          <a:xfrm>
            <a:off x="1285460" y="556592"/>
            <a:ext cx="9886122" cy="3682899"/>
          </a:xfrm>
          <a:prstGeom prst="rect">
            <a:avLst/>
          </a:prstGeom>
          <a:solidFill>
            <a:srgbClr val="BFBFBF">
              <a:alpha val="41961"/>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b="1" dirty="0">
                <a:solidFill>
                  <a:schemeClr val="tx1"/>
                </a:solidFill>
              </a:rPr>
              <a:t>Deltakelse i tilrettelagt trening for mennesker med psykiske helseutfordringer – Mer enn bare trening</a:t>
            </a:r>
          </a:p>
          <a:p>
            <a:pPr algn="ctr"/>
            <a:r>
              <a:rPr lang="nb-NO" sz="2800" dirty="0">
                <a:solidFill>
                  <a:schemeClr val="tx1"/>
                </a:solidFill>
              </a:rPr>
              <a:t>-En kvalitativ studie</a:t>
            </a:r>
          </a:p>
          <a:p>
            <a:pPr algn="ctr"/>
            <a:endParaRPr lang="nb-NO" sz="2800" b="0" i="0" u="none" strike="noStrike" dirty="0">
              <a:solidFill>
                <a:srgbClr val="262626"/>
              </a:solidFill>
              <a:effectLst/>
              <a:latin typeface="SourceSansPro-SemiBold"/>
            </a:endParaRPr>
          </a:p>
          <a:p>
            <a:pPr algn="ctr"/>
            <a:r>
              <a:rPr lang="nb-NO" sz="2800" b="0" i="0" u="none" strike="noStrike" dirty="0">
                <a:solidFill>
                  <a:srgbClr val="262626"/>
                </a:solidFill>
                <a:effectLst/>
                <a:latin typeface="SourceSansPro-SemiBold"/>
              </a:rPr>
              <a:t>It’s More </a:t>
            </a:r>
            <a:r>
              <a:rPr lang="nb-NO" sz="2800" b="0" i="0" u="none" strike="noStrike" dirty="0" err="1">
                <a:solidFill>
                  <a:srgbClr val="262626"/>
                </a:solidFill>
                <a:effectLst/>
                <a:latin typeface="SourceSansPro-SemiBold"/>
              </a:rPr>
              <a:t>Than</a:t>
            </a:r>
            <a:r>
              <a:rPr lang="nb-NO" sz="2800" b="0" i="0" u="none" strike="noStrike" dirty="0">
                <a:solidFill>
                  <a:srgbClr val="262626"/>
                </a:solidFill>
                <a:effectLst/>
                <a:latin typeface="SourceSansPro-SemiBold"/>
              </a:rPr>
              <a:t> Just </a:t>
            </a:r>
            <a:r>
              <a:rPr lang="nb-NO" sz="2800" b="0" i="0" u="none" strike="noStrike" dirty="0" err="1">
                <a:solidFill>
                  <a:srgbClr val="262626"/>
                </a:solidFill>
                <a:effectLst/>
                <a:latin typeface="SourceSansPro-SemiBold"/>
              </a:rPr>
              <a:t>Exercise</a:t>
            </a:r>
            <a:r>
              <a:rPr lang="nb-NO" sz="2800" b="0" i="0" u="none" strike="noStrike" dirty="0">
                <a:solidFill>
                  <a:srgbClr val="262626"/>
                </a:solidFill>
                <a:effectLst/>
                <a:latin typeface="SourceSansPro-SemiBold"/>
              </a:rPr>
              <a:t>”: </a:t>
            </a:r>
            <a:r>
              <a:rPr lang="nb-NO" sz="2800" b="0" i="0" u="none" strike="noStrike" dirty="0" err="1">
                <a:solidFill>
                  <a:srgbClr val="262626"/>
                </a:solidFill>
                <a:effectLst/>
                <a:latin typeface="SourceSansPro-SemiBold"/>
              </a:rPr>
              <a:t>Tailored</a:t>
            </a:r>
            <a:r>
              <a:rPr lang="nb-NO" sz="2800" b="0" i="0" u="none" strike="noStrike" dirty="0">
                <a:solidFill>
                  <a:srgbClr val="262626"/>
                </a:solidFill>
                <a:effectLst/>
                <a:latin typeface="SourceSansPro-SemiBold"/>
              </a:rPr>
              <a:t> </a:t>
            </a:r>
            <a:r>
              <a:rPr lang="nb-NO" sz="2800" b="0" i="0" u="none" strike="noStrike" dirty="0" err="1">
                <a:solidFill>
                  <a:srgbClr val="262626"/>
                </a:solidFill>
                <a:effectLst/>
                <a:latin typeface="SourceSansPro-SemiBold"/>
              </a:rPr>
              <a:t>Exercise</a:t>
            </a:r>
            <a:r>
              <a:rPr lang="nb-NO" sz="2800" b="0" i="0" u="none" strike="noStrike" dirty="0">
                <a:solidFill>
                  <a:srgbClr val="262626"/>
                </a:solidFill>
                <a:effectLst/>
                <a:latin typeface="SourceSansPro-SemiBold"/>
              </a:rPr>
              <a:t> at a </a:t>
            </a:r>
            <a:r>
              <a:rPr lang="nb-NO" sz="2800" b="0" i="0" u="none" strike="noStrike" dirty="0" err="1">
                <a:solidFill>
                  <a:srgbClr val="262626"/>
                </a:solidFill>
                <a:effectLst/>
                <a:latin typeface="SourceSansPro-SemiBold"/>
              </a:rPr>
              <a:t>Community-Based</a:t>
            </a:r>
            <a:r>
              <a:rPr lang="nb-NO" sz="2800" b="0" i="0" u="none" strike="noStrike" dirty="0">
                <a:solidFill>
                  <a:srgbClr val="262626"/>
                </a:solidFill>
                <a:effectLst/>
                <a:latin typeface="SourceSansPro-SemiBold"/>
              </a:rPr>
              <a:t> Activity Center as a </a:t>
            </a:r>
            <a:r>
              <a:rPr lang="nb-NO" sz="2800" b="0" i="1" u="none" strike="noStrike" dirty="0">
                <a:solidFill>
                  <a:srgbClr val="262626"/>
                </a:solidFill>
                <a:effectLst/>
                <a:latin typeface="inherit"/>
              </a:rPr>
              <a:t>Liminal Space</a:t>
            </a:r>
            <a:r>
              <a:rPr lang="nb-NO" sz="2800" b="0" i="0" u="none" strike="noStrike" dirty="0">
                <a:solidFill>
                  <a:srgbClr val="262626"/>
                </a:solidFill>
                <a:effectLst/>
                <a:latin typeface="SourceSansPro-SemiBold"/>
              </a:rPr>
              <a:t> </a:t>
            </a:r>
            <a:r>
              <a:rPr lang="nb-NO" sz="2800" b="0" i="0" u="none" strike="noStrike" dirty="0" err="1">
                <a:solidFill>
                  <a:srgbClr val="262626"/>
                </a:solidFill>
                <a:effectLst/>
                <a:latin typeface="SourceSansPro-SemiBold"/>
              </a:rPr>
              <a:t>along</a:t>
            </a:r>
            <a:r>
              <a:rPr lang="nb-NO" sz="2800" b="0" i="0" u="none" strike="noStrike" dirty="0">
                <a:solidFill>
                  <a:srgbClr val="262626"/>
                </a:solidFill>
                <a:effectLst/>
                <a:latin typeface="SourceSansPro-SemiBold"/>
              </a:rPr>
              <a:t> </a:t>
            </a:r>
            <a:r>
              <a:rPr lang="nb-NO" sz="2800" b="0" i="0" u="none" strike="noStrike" dirty="0" err="1">
                <a:solidFill>
                  <a:srgbClr val="262626"/>
                </a:solidFill>
                <a:effectLst/>
                <a:latin typeface="SourceSansPro-SemiBold"/>
              </a:rPr>
              <a:t>the</a:t>
            </a:r>
            <a:r>
              <a:rPr lang="nb-NO" sz="2800" b="0" i="0" u="none" strike="noStrike" dirty="0">
                <a:solidFill>
                  <a:srgbClr val="262626"/>
                </a:solidFill>
                <a:effectLst/>
                <a:latin typeface="SourceSansPro-SemiBold"/>
              </a:rPr>
              <a:t> Road to Mental Health Recovery and </a:t>
            </a:r>
            <a:r>
              <a:rPr lang="nb-NO" sz="2800" b="0" i="0" u="none" strike="noStrike" dirty="0" err="1">
                <a:solidFill>
                  <a:srgbClr val="262626"/>
                </a:solidFill>
                <a:effectLst/>
                <a:latin typeface="SourceSansPro-SemiBold"/>
              </a:rPr>
              <a:t>Citizenship</a:t>
            </a:r>
            <a:endParaRPr lang="nb-NO" sz="2800" b="0" i="0" u="none" strike="noStrike" dirty="0">
              <a:solidFill>
                <a:srgbClr val="262626"/>
              </a:solidFill>
              <a:effectLst/>
              <a:latin typeface="SourceSansPro-SemiBold"/>
            </a:endParaRPr>
          </a:p>
          <a:p>
            <a:pPr algn="ctr"/>
            <a:endParaRPr lang="nb-NO" sz="2800" dirty="0">
              <a:solidFill>
                <a:schemeClr val="tx1"/>
              </a:solidFill>
            </a:endParaRPr>
          </a:p>
        </p:txBody>
      </p:sp>
    </p:spTree>
    <p:extLst>
      <p:ext uri="{BB962C8B-B14F-4D97-AF65-F5344CB8AC3E}">
        <p14:creationId xmlns:p14="http://schemas.microsoft.com/office/powerpoint/2010/main" val="104433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827073-1FFE-C060-1A3D-89DAD3144FF8}"/>
              </a:ext>
            </a:extLst>
          </p:cNvPr>
          <p:cNvSpPr>
            <a:spLocks noGrp="1"/>
          </p:cNvSpPr>
          <p:nvPr>
            <p:ph type="title"/>
          </p:nvPr>
        </p:nvSpPr>
        <p:spPr/>
        <p:txBody>
          <a:bodyPr/>
          <a:lstStyle/>
          <a:p>
            <a:r>
              <a:rPr lang="nb-NO" i="1" dirty="0"/>
              <a:t>Tema 2, Mer enn bare trening</a:t>
            </a:r>
          </a:p>
        </p:txBody>
      </p:sp>
      <p:sp>
        <p:nvSpPr>
          <p:cNvPr id="3" name="Plassholder for innhold 2">
            <a:extLst>
              <a:ext uri="{FF2B5EF4-FFF2-40B4-BE49-F238E27FC236}">
                <a16:creationId xmlns:a16="http://schemas.microsoft.com/office/drawing/2014/main" id="{E23E4867-7766-AC21-8E95-3F197A2A1974}"/>
              </a:ext>
            </a:extLst>
          </p:cNvPr>
          <p:cNvSpPr>
            <a:spLocks noGrp="1"/>
          </p:cNvSpPr>
          <p:nvPr>
            <p:ph idx="1"/>
          </p:nvPr>
        </p:nvSpPr>
        <p:spPr/>
        <p:txBody>
          <a:bodyPr/>
          <a:lstStyle/>
          <a:p>
            <a:pPr marL="0" indent="0">
              <a:buNone/>
            </a:pPr>
            <a:r>
              <a:rPr lang="nb-NO" dirty="0"/>
              <a:t> </a:t>
            </a:r>
            <a:endParaRPr lang="nb-NO" sz="2000" dirty="0"/>
          </a:p>
          <a:p>
            <a:pPr marL="0" indent="0">
              <a:buNone/>
            </a:pPr>
            <a:r>
              <a:rPr lang="nb-NO" sz="2000" dirty="0">
                <a:latin typeface="TimesNewRomanPSMT"/>
              </a:rPr>
              <a:t>På aktivitetssenteret var det ikke bare trening, der var det </a:t>
            </a:r>
            <a:r>
              <a:rPr lang="nb-NO" sz="2000" b="1" dirty="0">
                <a:latin typeface="TimesNewRomanPS"/>
              </a:rPr>
              <a:t>«</a:t>
            </a:r>
            <a:r>
              <a:rPr lang="nb-NO" sz="2000" b="1" i="1" dirty="0">
                <a:latin typeface="TimesNewRomanPS"/>
              </a:rPr>
              <a:t>tilrettelagt trening</a:t>
            </a:r>
            <a:r>
              <a:rPr lang="nb-NO" sz="2000" b="1" dirty="0">
                <a:latin typeface="TimesNewRomanPS"/>
              </a:rPr>
              <a:t>». </a:t>
            </a:r>
            <a:r>
              <a:rPr lang="nb-NO" sz="2000" dirty="0">
                <a:latin typeface="TimesNewRomanPSMT"/>
              </a:rPr>
              <a:t>Med tilrettelagt trening menes tilrettelagte treningstimer ledet av trenere med kompetanse (Universitetsutdannelse) på trening og psykisk helse. For mange av deltakerne var det vanskelig å motivere seg til å trene på et tomt treningsrom, og noen deltakere sa at det kunne være overveldende å komme inn på et tomt treningsrom alene, for da var de usikre på hva de skulle gjøre eller hvor de skulle begynne. Men på den tilrettelagte treningen var det trenere der som motiverte dem, kunne tilrettelegge og veilede for trening</a:t>
            </a:r>
            <a:endParaRPr lang="nb-NO" sz="2000" dirty="0"/>
          </a:p>
          <a:p>
            <a:endParaRPr lang="nb-NO" dirty="0"/>
          </a:p>
        </p:txBody>
      </p:sp>
    </p:spTree>
    <p:extLst>
      <p:ext uri="{BB962C8B-B14F-4D97-AF65-F5344CB8AC3E}">
        <p14:creationId xmlns:p14="http://schemas.microsoft.com/office/powerpoint/2010/main" val="182895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238917-FD7F-FEEE-E5E0-4928B6B09E9C}"/>
              </a:ext>
            </a:extLst>
          </p:cNvPr>
          <p:cNvSpPr>
            <a:spLocks noGrp="1"/>
          </p:cNvSpPr>
          <p:nvPr>
            <p:ph type="title"/>
          </p:nvPr>
        </p:nvSpPr>
        <p:spPr/>
        <p:txBody>
          <a:bodyPr/>
          <a:lstStyle/>
          <a:p>
            <a:r>
              <a:rPr lang="nb-NO" dirty="0"/>
              <a:t>Sammen med andre ikke A4- mennesker</a:t>
            </a:r>
          </a:p>
        </p:txBody>
      </p:sp>
      <p:sp>
        <p:nvSpPr>
          <p:cNvPr id="3" name="Plassholder for innhold 2">
            <a:extLst>
              <a:ext uri="{FF2B5EF4-FFF2-40B4-BE49-F238E27FC236}">
                <a16:creationId xmlns:a16="http://schemas.microsoft.com/office/drawing/2014/main" id="{C03E7BD8-9894-0784-0DF6-0B8866D3E00A}"/>
              </a:ext>
            </a:extLst>
          </p:cNvPr>
          <p:cNvSpPr>
            <a:spLocks noGrp="1"/>
          </p:cNvSpPr>
          <p:nvPr>
            <p:ph idx="1"/>
          </p:nvPr>
        </p:nvSpPr>
        <p:spPr/>
        <p:txBody>
          <a:bodyPr>
            <a:normAutofit/>
          </a:bodyPr>
          <a:lstStyle/>
          <a:p>
            <a:pPr marL="0" indent="0">
              <a:buNone/>
            </a:pPr>
            <a:r>
              <a:rPr lang="nb-NO" sz="2000" i="1" dirty="0"/>
              <a:t>«Jeg føler man blir lett stigmatisert i samfunnet sånn generelt sett hvis man på en måte ikke er et A4 menneske, så får du stempel som rar og psykisk syk og alt det der og da er det ikke lett å bli kvitt det stempelet. Det er vanskelig å få forståelse for at folk endrer seg. Det er på en måte vanskelig for du blir fort stigmatisert da. Hvis du får stempel som psykisk syk så er du det for alltid. Det gjør det vanskelig fordi en er på en måte mye mer enn psykisk syk»</a:t>
            </a:r>
            <a:endParaRPr lang="nb-NO" sz="2000" dirty="0"/>
          </a:p>
          <a:p>
            <a:pPr marL="0" indent="0">
              <a:buNone/>
            </a:pPr>
            <a:endParaRPr lang="nb-NO" dirty="0"/>
          </a:p>
        </p:txBody>
      </p:sp>
    </p:spTree>
    <p:extLst>
      <p:ext uri="{BB962C8B-B14F-4D97-AF65-F5344CB8AC3E}">
        <p14:creationId xmlns:p14="http://schemas.microsoft.com/office/powerpoint/2010/main" val="368807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41F1F4-7A62-ABBD-0F10-98A2332768BC}"/>
              </a:ext>
            </a:extLst>
          </p:cNvPr>
          <p:cNvSpPr>
            <a:spLocks noGrp="1"/>
          </p:cNvSpPr>
          <p:nvPr>
            <p:ph type="title"/>
          </p:nvPr>
        </p:nvSpPr>
        <p:spPr/>
        <p:txBody>
          <a:bodyPr>
            <a:normAutofit fontScale="90000"/>
          </a:bodyPr>
          <a:lstStyle/>
          <a:p>
            <a:pPr algn="ctr"/>
            <a:br>
              <a:rPr lang="nb-NO" b="1" i="1" dirty="0"/>
            </a:br>
            <a:br>
              <a:rPr lang="nb-NO" b="1" i="1" dirty="0"/>
            </a:br>
            <a:r>
              <a:rPr lang="nb-NO" b="1" i="1" dirty="0"/>
              <a:t>Sosial støtte for hverandre</a:t>
            </a:r>
            <a:br>
              <a:rPr lang="nb-NO" b="1" i="1" dirty="0"/>
            </a:br>
            <a:br>
              <a:rPr lang="nb-NO" dirty="0"/>
            </a:br>
            <a:endParaRPr lang="nb-NO" dirty="0"/>
          </a:p>
        </p:txBody>
      </p:sp>
      <p:sp>
        <p:nvSpPr>
          <p:cNvPr id="3" name="Plassholder for innhold 2">
            <a:extLst>
              <a:ext uri="{FF2B5EF4-FFF2-40B4-BE49-F238E27FC236}">
                <a16:creationId xmlns:a16="http://schemas.microsoft.com/office/drawing/2014/main" id="{54FFE335-1C8E-04A4-A52D-C4EB2619BF7F}"/>
              </a:ext>
            </a:extLst>
          </p:cNvPr>
          <p:cNvSpPr>
            <a:spLocks noGrp="1"/>
          </p:cNvSpPr>
          <p:nvPr>
            <p:ph idx="1"/>
          </p:nvPr>
        </p:nvSpPr>
        <p:spPr/>
        <p:txBody>
          <a:bodyPr/>
          <a:lstStyle/>
          <a:p>
            <a:pPr marL="0" indent="0">
              <a:buNone/>
            </a:pPr>
            <a:r>
              <a:rPr lang="nb-NO" sz="2000" dirty="0"/>
              <a:t>«</a:t>
            </a:r>
            <a:r>
              <a:rPr lang="nb-NO" sz="2000" i="1" dirty="0"/>
              <a:t>En møter mange koselige folk som ikke jobber her og jeg føler alle her er en liten familie»</a:t>
            </a:r>
            <a:endParaRPr lang="nb-NO" sz="2000" dirty="0"/>
          </a:p>
          <a:p>
            <a:endParaRPr lang="nb-NO" dirty="0"/>
          </a:p>
        </p:txBody>
      </p:sp>
    </p:spTree>
    <p:extLst>
      <p:ext uri="{BB962C8B-B14F-4D97-AF65-F5344CB8AC3E}">
        <p14:creationId xmlns:p14="http://schemas.microsoft.com/office/powerpoint/2010/main" val="3651639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F60A91-EDFF-1611-AE87-9C394EAD7E25}"/>
              </a:ext>
            </a:extLst>
          </p:cNvPr>
          <p:cNvSpPr>
            <a:spLocks noGrp="1"/>
          </p:cNvSpPr>
          <p:nvPr>
            <p:ph type="title"/>
          </p:nvPr>
        </p:nvSpPr>
        <p:spPr/>
        <p:txBody>
          <a:bodyPr/>
          <a:lstStyle/>
          <a:p>
            <a:r>
              <a:rPr lang="nb-NO" dirty="0"/>
              <a:t>Trening den beste medisin</a:t>
            </a:r>
          </a:p>
        </p:txBody>
      </p:sp>
      <p:sp>
        <p:nvSpPr>
          <p:cNvPr id="3" name="Plassholder for innhold 2">
            <a:extLst>
              <a:ext uri="{FF2B5EF4-FFF2-40B4-BE49-F238E27FC236}">
                <a16:creationId xmlns:a16="http://schemas.microsoft.com/office/drawing/2014/main" id="{B2A84776-F7D6-7A5B-66FF-ADE4FA82F703}"/>
              </a:ext>
            </a:extLst>
          </p:cNvPr>
          <p:cNvSpPr>
            <a:spLocks noGrp="1"/>
          </p:cNvSpPr>
          <p:nvPr>
            <p:ph idx="1"/>
          </p:nvPr>
        </p:nvSpPr>
        <p:spPr/>
        <p:txBody>
          <a:bodyPr>
            <a:normAutofit/>
          </a:bodyPr>
          <a:lstStyle/>
          <a:p>
            <a:r>
              <a:rPr lang="nb-NO" sz="1800" i="1" dirty="0"/>
              <a:t>«Trening gir meg mer struktur, for bare å være hjemme, du kommer deg ikke opp om morgenen for du har ingenting å gå til eller gjøre eller du føler at du ikke er god nok til noen ting»</a:t>
            </a:r>
            <a:endParaRPr lang="nb-NO" sz="1800" dirty="0"/>
          </a:p>
          <a:p>
            <a:r>
              <a:rPr lang="nb-NO" sz="1800" dirty="0"/>
              <a:t>En deltaker beskrev at før vedkommende begynte å trene på aktivitetssenteret var erfaringene annerledes: </a:t>
            </a:r>
            <a:r>
              <a:rPr lang="nb-NO" sz="1800" i="1" dirty="0"/>
              <a:t>«Da sleit jeg med alt fra angst, håpløshet, klarte ikke å se på morgendagen som noe bra som skulle skje. Det var få lyspunkter i den forstand. Så nå går det bra og nå begynner ting å falle på plass på grunn av treningen og det begynte der og jeg er veldig optimistisk på veldig mye»</a:t>
            </a:r>
            <a:endParaRPr lang="nb-NO" sz="1800" dirty="0"/>
          </a:p>
          <a:p>
            <a:endParaRPr lang="nb-NO" dirty="0"/>
          </a:p>
        </p:txBody>
      </p:sp>
    </p:spTree>
    <p:extLst>
      <p:ext uri="{BB962C8B-B14F-4D97-AF65-F5344CB8AC3E}">
        <p14:creationId xmlns:p14="http://schemas.microsoft.com/office/powerpoint/2010/main" val="1164492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345243-B634-2B6F-8833-696C2E330447}"/>
              </a:ext>
            </a:extLst>
          </p:cNvPr>
          <p:cNvSpPr>
            <a:spLocks noGrp="1"/>
          </p:cNvSpPr>
          <p:nvPr>
            <p:ph type="title"/>
          </p:nvPr>
        </p:nvSpPr>
        <p:spPr/>
        <p:txBody>
          <a:bodyPr/>
          <a:lstStyle/>
          <a:p>
            <a:r>
              <a:rPr lang="nb-NO" dirty="0"/>
              <a:t>En deltakers oppfordring </a:t>
            </a:r>
          </a:p>
        </p:txBody>
      </p:sp>
      <p:sp>
        <p:nvSpPr>
          <p:cNvPr id="3" name="Plassholder for innhold 2">
            <a:extLst>
              <a:ext uri="{FF2B5EF4-FFF2-40B4-BE49-F238E27FC236}">
                <a16:creationId xmlns:a16="http://schemas.microsoft.com/office/drawing/2014/main" id="{845E74A9-DAEC-2F5B-354D-E7FA5293B86B}"/>
              </a:ext>
            </a:extLst>
          </p:cNvPr>
          <p:cNvSpPr>
            <a:spLocks noGrp="1"/>
          </p:cNvSpPr>
          <p:nvPr>
            <p:ph idx="1"/>
          </p:nvPr>
        </p:nvSpPr>
        <p:spPr/>
        <p:txBody>
          <a:bodyPr/>
          <a:lstStyle/>
          <a:p>
            <a:pPr marL="0" indent="0">
              <a:buNone/>
            </a:pPr>
            <a:r>
              <a:rPr lang="nb-NO" sz="2000" i="1" dirty="0"/>
              <a:t>«Jeg sier ikke at hvis det er sånn at en er tungt inni rus så kan man bare trene så går det greit, men for min del så har treningen erstattet de effektene som rusen gav meg. Og det er jeg selvfølgelig veldig glad for og glad at familien min og mange andre også som er veldig glad for det. Det jeg synes er viktig å få sagt, at alt er individuelt, men jeg tror det vil gå igjen hos veldig mange. Så det er bare å prøve det. Prøve å trene»</a:t>
            </a:r>
            <a:endParaRPr lang="nb-NO" sz="2000" dirty="0"/>
          </a:p>
          <a:p>
            <a:pPr marL="0" indent="0">
              <a:buNone/>
            </a:pPr>
            <a:endParaRPr lang="nb-NO" dirty="0"/>
          </a:p>
        </p:txBody>
      </p:sp>
    </p:spTree>
    <p:extLst>
      <p:ext uri="{BB962C8B-B14F-4D97-AF65-F5344CB8AC3E}">
        <p14:creationId xmlns:p14="http://schemas.microsoft.com/office/powerpoint/2010/main" val="211179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47FF12-6EF3-A328-5EF9-5B7F0B6D161D}"/>
              </a:ext>
            </a:extLst>
          </p:cNvPr>
          <p:cNvSpPr>
            <a:spLocks noGrp="1"/>
          </p:cNvSpPr>
          <p:nvPr>
            <p:ph type="title"/>
          </p:nvPr>
        </p:nvSpPr>
        <p:spPr/>
        <p:txBody>
          <a:bodyPr/>
          <a:lstStyle/>
          <a:p>
            <a:r>
              <a:rPr lang="nb-NO" b="1" i="1" dirty="0"/>
              <a:t>Tema 3, Mellomstasjon for veien videre</a:t>
            </a:r>
          </a:p>
        </p:txBody>
      </p:sp>
      <p:sp>
        <p:nvSpPr>
          <p:cNvPr id="3" name="Plassholder for innhold 2">
            <a:extLst>
              <a:ext uri="{FF2B5EF4-FFF2-40B4-BE49-F238E27FC236}">
                <a16:creationId xmlns:a16="http://schemas.microsoft.com/office/drawing/2014/main" id="{2B708529-7019-AD40-99D8-EF7AF99ABA2C}"/>
              </a:ext>
            </a:extLst>
          </p:cNvPr>
          <p:cNvSpPr>
            <a:spLocks noGrp="1"/>
          </p:cNvSpPr>
          <p:nvPr>
            <p:ph idx="1"/>
          </p:nvPr>
        </p:nvSpPr>
        <p:spPr/>
        <p:txBody>
          <a:bodyPr>
            <a:normAutofit/>
          </a:bodyPr>
          <a:lstStyle/>
          <a:p>
            <a:pPr marL="0" indent="0">
              <a:buNone/>
            </a:pPr>
            <a:r>
              <a:rPr lang="nb-NO" sz="2000" dirty="0"/>
              <a:t>Deltakerne erfarte at treningen på aktivitetssenteret og det sosiale de fikk der, var en god måte for hjelp til selvhjelp, som beskrevet av en deltaker: </a:t>
            </a:r>
          </a:p>
          <a:p>
            <a:pPr marL="0" indent="0">
              <a:buNone/>
            </a:pPr>
            <a:br>
              <a:rPr lang="nb-NO" sz="2000" b="1" dirty="0"/>
            </a:br>
            <a:r>
              <a:rPr lang="nb-NO" sz="2000" i="1" dirty="0"/>
              <a:t>«Noe av målet er jo på en måte å få oss ut til å trene med de «normale». At vi skal kunne gjøre det selv da og at vi «Ikke må ha den støtten rundt oss», men som de sier: Vi skal ikke kaste dere ut heller»</a:t>
            </a:r>
          </a:p>
          <a:p>
            <a:pPr marL="0" indent="0">
              <a:buNone/>
            </a:pPr>
            <a:endParaRPr lang="nb-NO" dirty="0"/>
          </a:p>
        </p:txBody>
      </p:sp>
    </p:spTree>
    <p:extLst>
      <p:ext uri="{BB962C8B-B14F-4D97-AF65-F5344CB8AC3E}">
        <p14:creationId xmlns:p14="http://schemas.microsoft.com/office/powerpoint/2010/main" val="429582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2CF6BF-9F2D-24B9-CBC5-388703DA3A65}"/>
              </a:ext>
            </a:extLst>
          </p:cNvPr>
          <p:cNvSpPr>
            <a:spLocks noGrp="1"/>
          </p:cNvSpPr>
          <p:nvPr>
            <p:ph type="title"/>
          </p:nvPr>
        </p:nvSpPr>
        <p:spPr/>
        <p:txBody>
          <a:bodyPr>
            <a:normAutofit fontScale="90000"/>
          </a:bodyPr>
          <a:lstStyle/>
          <a:p>
            <a:br>
              <a:rPr lang="nb-NO" dirty="0"/>
            </a:br>
            <a:r>
              <a:rPr lang="nb-NO" b="1" i="1" dirty="0"/>
              <a:t>Det store steget - </a:t>
            </a:r>
            <a:r>
              <a:rPr lang="nb-NO" b="1" dirty="0"/>
              <a:t>der ute</a:t>
            </a:r>
            <a:br>
              <a:rPr lang="nb-NO" b="1" dirty="0"/>
            </a:br>
            <a:br>
              <a:rPr lang="nb-NO" dirty="0"/>
            </a:br>
            <a:endParaRPr lang="nb-NO" dirty="0"/>
          </a:p>
        </p:txBody>
      </p:sp>
      <p:sp>
        <p:nvSpPr>
          <p:cNvPr id="3" name="Plassholder for innhold 2">
            <a:extLst>
              <a:ext uri="{FF2B5EF4-FFF2-40B4-BE49-F238E27FC236}">
                <a16:creationId xmlns:a16="http://schemas.microsoft.com/office/drawing/2014/main" id="{B79725A2-B476-F777-01C1-755819F1A862}"/>
              </a:ext>
            </a:extLst>
          </p:cNvPr>
          <p:cNvSpPr>
            <a:spLocks noGrp="1"/>
          </p:cNvSpPr>
          <p:nvPr>
            <p:ph idx="1"/>
          </p:nvPr>
        </p:nvSpPr>
        <p:spPr/>
        <p:txBody>
          <a:bodyPr/>
          <a:lstStyle/>
          <a:p>
            <a:pPr marL="0" indent="0">
              <a:buNone/>
            </a:pPr>
            <a:r>
              <a:rPr lang="nb-NO" sz="2000" i="1" dirty="0"/>
              <a:t>«Men så prøvde jeg da å det var jo gøy. En enorm mestringsfølelse. Jeg fikk bare en god opplevelse, folk var veldig snille og heia på deg. Det var ikke noe skummelt slik som jeg trodde. Bare at du føler du er med i en stor greie, også klarer du å utfør det da. Ja, det er det som er helt kjempe, en bra følelse»...... </a:t>
            </a:r>
            <a:endParaRPr lang="nb-NO" sz="2000" dirty="0"/>
          </a:p>
          <a:p>
            <a:endParaRPr lang="nb-NO" dirty="0"/>
          </a:p>
        </p:txBody>
      </p:sp>
    </p:spTree>
    <p:extLst>
      <p:ext uri="{BB962C8B-B14F-4D97-AF65-F5344CB8AC3E}">
        <p14:creationId xmlns:p14="http://schemas.microsoft.com/office/powerpoint/2010/main" val="2548962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E35D4A-E564-D81A-69BA-2C04A9D97A8E}"/>
              </a:ext>
            </a:extLst>
          </p:cNvPr>
          <p:cNvSpPr>
            <a:spLocks noGrp="1"/>
          </p:cNvSpPr>
          <p:nvPr>
            <p:ph type="title"/>
          </p:nvPr>
        </p:nvSpPr>
        <p:spPr/>
        <p:txBody>
          <a:bodyPr/>
          <a:lstStyle/>
          <a:p>
            <a:r>
              <a:rPr lang="nb-NO" dirty="0"/>
              <a:t>Oppsummering av funn </a:t>
            </a:r>
          </a:p>
        </p:txBody>
      </p:sp>
      <p:sp>
        <p:nvSpPr>
          <p:cNvPr id="3" name="Plassholder for innhold 2">
            <a:extLst>
              <a:ext uri="{FF2B5EF4-FFF2-40B4-BE49-F238E27FC236}">
                <a16:creationId xmlns:a16="http://schemas.microsoft.com/office/drawing/2014/main" id="{251D91C0-4C81-2166-EFDF-45401EC31916}"/>
              </a:ext>
            </a:extLst>
          </p:cNvPr>
          <p:cNvSpPr>
            <a:spLocks noGrp="1"/>
          </p:cNvSpPr>
          <p:nvPr>
            <p:ph idx="1"/>
          </p:nvPr>
        </p:nvSpPr>
        <p:spPr>
          <a:xfrm>
            <a:off x="1066800" y="2103120"/>
            <a:ext cx="10058400" cy="4411980"/>
          </a:xfrm>
        </p:spPr>
        <p:txBody>
          <a:bodyPr>
            <a:normAutofit fontScale="25000" lnSpcReduction="20000"/>
          </a:bodyPr>
          <a:lstStyle/>
          <a:p>
            <a:pPr marL="0" indent="0">
              <a:buNone/>
            </a:pPr>
            <a:r>
              <a:rPr lang="nb-NO" sz="8000" dirty="0"/>
              <a:t>Oppsummert indikerer funn at deltakelse i tilrettelagt trening syntes å fremme deltakernes personlige og sosiale </a:t>
            </a:r>
            <a:r>
              <a:rPr lang="nb-NO" sz="8000" dirty="0" err="1"/>
              <a:t>Recoveryprosess</a:t>
            </a:r>
            <a:r>
              <a:rPr lang="nb-NO" sz="8000" dirty="0"/>
              <a:t> på flere områder. Det kan forstås slik hen at deltakerne kommer </a:t>
            </a:r>
            <a:r>
              <a:rPr lang="nb-NO" sz="8000" b="1" i="1" dirty="0"/>
              <a:t>«her inne» </a:t>
            </a:r>
            <a:r>
              <a:rPr lang="nb-NO" sz="8000" dirty="0"/>
              <a:t>på aktivitetssenteret hvor de kan </a:t>
            </a:r>
            <a:r>
              <a:rPr lang="nb-NO" sz="8000" b="1" i="1" dirty="0"/>
              <a:t>«komme som de er»</a:t>
            </a:r>
            <a:r>
              <a:rPr lang="nb-NO" sz="8000" dirty="0"/>
              <a:t>. Her blir de møtt på en god måte og alltid inkludert. </a:t>
            </a:r>
            <a:r>
              <a:rPr lang="nb-NO" sz="8000" b="1" i="1" dirty="0"/>
              <a:t>«Her inne» </a:t>
            </a:r>
            <a:r>
              <a:rPr lang="nb-NO" sz="8000" dirty="0"/>
              <a:t>kan deltakerne trene </a:t>
            </a:r>
            <a:r>
              <a:rPr lang="nb-NO" sz="8000" b="1" i="1" dirty="0"/>
              <a:t>«gratis» «sammen med andre ikke- A4 mennesker»</a:t>
            </a:r>
            <a:r>
              <a:rPr lang="nb-NO" sz="8000" dirty="0"/>
              <a:t>, som er i samme situasjon. Ved </a:t>
            </a:r>
            <a:r>
              <a:rPr lang="nb-NO" sz="8000" b="1" i="1" dirty="0"/>
              <a:t>«tilrettelagt trening» </a:t>
            </a:r>
            <a:r>
              <a:rPr lang="nb-NO" sz="8000" dirty="0"/>
              <a:t>og </a:t>
            </a:r>
            <a:r>
              <a:rPr lang="nb-NO" sz="8000" b="1" i="1" dirty="0"/>
              <a:t>«sosial støtte for hverandre» </a:t>
            </a:r>
            <a:r>
              <a:rPr lang="nb-NO" sz="8000" dirty="0"/>
              <a:t>så erfarer de fysiske og psykiske forbedringer som blir omtalt som </a:t>
            </a:r>
            <a:r>
              <a:rPr lang="nb-NO" sz="8000" b="1" i="1" dirty="0"/>
              <a:t>«den beste medisin». </a:t>
            </a:r>
            <a:r>
              <a:rPr lang="nb-NO" sz="8000" dirty="0"/>
              <a:t>Noen deltakere ser på̊ aktivitetssenteret som en </a:t>
            </a:r>
            <a:r>
              <a:rPr lang="nb-NO" sz="8000" b="1" i="1" dirty="0"/>
              <a:t>«mellomstasjon for veien videre», </a:t>
            </a:r>
            <a:r>
              <a:rPr lang="nb-NO" sz="8000" dirty="0"/>
              <a:t>til de får overskudd og selvtillit til å trene på et ordinært treningssenter og begynne på skole eller jobb igjen. Med «</a:t>
            </a:r>
            <a:r>
              <a:rPr lang="nb-NO" sz="8000" b="1" i="1" dirty="0"/>
              <a:t>mer enn bare trening» </a:t>
            </a:r>
            <a:r>
              <a:rPr lang="nb-NO" sz="8000" dirty="0"/>
              <a:t>tar deltakerne </a:t>
            </a:r>
            <a:r>
              <a:rPr lang="nb-NO" sz="8000" b="1" i="1" dirty="0"/>
              <a:t>«det store steget» «der ute» </a:t>
            </a:r>
            <a:r>
              <a:rPr lang="nb-NO" sz="8000" dirty="0"/>
              <a:t>i samfunnet og deltar i løpet i lokalsamfunnet. Dette gir deltakerne en opplevelse av mestring, og de setter seg nye mål for trening. Ved denne «prosessen» kan deltakerne jobbe med sin sosiale og personlige </a:t>
            </a:r>
            <a:r>
              <a:rPr lang="nb-NO" sz="8000" dirty="0" err="1"/>
              <a:t>Recoveryprosess</a:t>
            </a:r>
            <a:endParaRPr lang="nb-NO" sz="8000" dirty="0"/>
          </a:p>
          <a:p>
            <a:endParaRPr lang="nb-NO" dirty="0"/>
          </a:p>
        </p:txBody>
      </p:sp>
    </p:spTree>
    <p:extLst>
      <p:ext uri="{BB962C8B-B14F-4D97-AF65-F5344CB8AC3E}">
        <p14:creationId xmlns:p14="http://schemas.microsoft.com/office/powerpoint/2010/main" val="986653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A2F0A5-1DAC-CD47-8DF4-227E351D1ADB}"/>
              </a:ext>
            </a:extLst>
          </p:cNvPr>
          <p:cNvSpPr>
            <a:spLocks noGrp="1"/>
          </p:cNvSpPr>
          <p:nvPr>
            <p:ph type="title"/>
          </p:nvPr>
        </p:nvSpPr>
        <p:spPr/>
        <p:txBody>
          <a:bodyPr/>
          <a:lstStyle/>
          <a:p>
            <a:r>
              <a:rPr lang="nb-NO" dirty="0"/>
              <a:t>Innledning </a:t>
            </a:r>
          </a:p>
        </p:txBody>
      </p:sp>
      <p:sp>
        <p:nvSpPr>
          <p:cNvPr id="3" name="Plassholder for innhold 2">
            <a:extLst>
              <a:ext uri="{FF2B5EF4-FFF2-40B4-BE49-F238E27FC236}">
                <a16:creationId xmlns:a16="http://schemas.microsoft.com/office/drawing/2014/main" id="{7A7979C1-5F17-F549-8FB9-7C2B1C84D252}"/>
              </a:ext>
            </a:extLst>
          </p:cNvPr>
          <p:cNvSpPr>
            <a:spLocks noGrp="1"/>
          </p:cNvSpPr>
          <p:nvPr>
            <p:ph idx="1"/>
          </p:nvPr>
        </p:nvSpPr>
        <p:spPr>
          <a:xfrm>
            <a:off x="1097280" y="1845734"/>
            <a:ext cx="4998720" cy="4023360"/>
          </a:xfrm>
        </p:spPr>
        <p:txBody>
          <a:bodyPr>
            <a:normAutofit/>
          </a:bodyPr>
          <a:lstStyle/>
          <a:p>
            <a:r>
              <a:rPr lang="nb-NO" sz="1800" dirty="0"/>
              <a:t>Psykiske helseutfordringer – konsekvenser</a:t>
            </a:r>
          </a:p>
          <a:p>
            <a:r>
              <a:rPr lang="nb-NO" sz="1800" dirty="0"/>
              <a:t>Det er behov for enkle, lett tilgjengelige verktøy som mennesker selv kan ta i bruk for å mestre sine helseutfordringer</a:t>
            </a:r>
          </a:p>
          <a:p>
            <a:r>
              <a:rPr lang="nb-NO" sz="1800" dirty="0"/>
              <a:t>Fysisk aktivitet er et verktøy for psykiske helseutfordringer </a:t>
            </a:r>
            <a:endParaRPr lang="nb-NO" sz="2800" dirty="0"/>
          </a:p>
          <a:p>
            <a:r>
              <a:rPr lang="nb-NO" sz="1800" dirty="0"/>
              <a:t>Stortingsmelding - Mestre hele livet </a:t>
            </a:r>
          </a:p>
          <a:p>
            <a:r>
              <a:rPr lang="nb-NO" sz="1800" dirty="0"/>
              <a:t>Det etterspørres mer Recovery-støttende tjenester i psykisk helsearbeid</a:t>
            </a:r>
            <a:endParaRPr lang="nb-NO" sz="2800" dirty="0">
              <a:effectLst/>
            </a:endParaRPr>
          </a:p>
        </p:txBody>
      </p:sp>
      <p:pic>
        <p:nvPicPr>
          <p:cNvPr id="7" name="Bilde 6">
            <a:extLst>
              <a:ext uri="{FF2B5EF4-FFF2-40B4-BE49-F238E27FC236}">
                <a16:creationId xmlns:a16="http://schemas.microsoft.com/office/drawing/2014/main" id="{2F141480-6E12-47A6-9DB7-780154382F91}"/>
              </a:ext>
            </a:extLst>
          </p:cNvPr>
          <p:cNvPicPr>
            <a:picLocks noChangeAspect="1"/>
          </p:cNvPicPr>
          <p:nvPr/>
        </p:nvPicPr>
        <p:blipFill>
          <a:blip r:embed="rId3">
            <a:duotone>
              <a:srgbClr val="7AA9B7">
                <a:shade val="45000"/>
                <a:satMod val="135000"/>
              </a:srgbClr>
              <a:prstClr val="white"/>
            </a:duotone>
          </a:blip>
          <a:stretch>
            <a:fillRect/>
          </a:stretch>
        </p:blipFill>
        <p:spPr>
          <a:xfrm>
            <a:off x="6440753" y="2160104"/>
            <a:ext cx="5145374" cy="3130619"/>
          </a:xfrm>
          <a:prstGeom prst="rect">
            <a:avLst/>
          </a:prstGeom>
        </p:spPr>
      </p:pic>
    </p:spTree>
    <p:extLst>
      <p:ext uri="{BB962C8B-B14F-4D97-AF65-F5344CB8AC3E}">
        <p14:creationId xmlns:p14="http://schemas.microsoft.com/office/powerpoint/2010/main" val="221573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1C5AB5-1C75-4A4D-93B7-ED5110221372}"/>
              </a:ext>
            </a:extLst>
          </p:cNvPr>
          <p:cNvSpPr>
            <a:spLocks noGrp="1"/>
          </p:cNvSpPr>
          <p:nvPr>
            <p:ph type="title"/>
          </p:nvPr>
        </p:nvSpPr>
        <p:spPr/>
        <p:txBody>
          <a:bodyPr/>
          <a:lstStyle/>
          <a:p>
            <a:r>
              <a:rPr lang="nb-NO" dirty="0"/>
              <a:t>Recovery og økonomi</a:t>
            </a:r>
          </a:p>
        </p:txBody>
      </p:sp>
      <p:sp>
        <p:nvSpPr>
          <p:cNvPr id="3" name="Plassholder for innhold 2">
            <a:extLst>
              <a:ext uri="{FF2B5EF4-FFF2-40B4-BE49-F238E27FC236}">
                <a16:creationId xmlns:a16="http://schemas.microsoft.com/office/drawing/2014/main" id="{B4DE3C1A-C60B-1E48-9EB6-A64591D96B3C}"/>
              </a:ext>
            </a:extLst>
          </p:cNvPr>
          <p:cNvSpPr>
            <a:spLocks noGrp="1"/>
          </p:cNvSpPr>
          <p:nvPr>
            <p:ph idx="1"/>
          </p:nvPr>
        </p:nvSpPr>
        <p:spPr>
          <a:xfrm>
            <a:off x="1097280" y="1845734"/>
            <a:ext cx="6446520" cy="4023360"/>
          </a:xfrm>
        </p:spPr>
        <p:txBody>
          <a:bodyPr>
            <a:normAutofit/>
          </a:bodyPr>
          <a:lstStyle/>
          <a:p>
            <a:pPr marL="0" indent="0">
              <a:lnSpc>
                <a:spcPct val="100000"/>
              </a:lnSpc>
              <a:spcBef>
                <a:spcPts val="0"/>
              </a:spcBef>
              <a:buNone/>
              <a:defRPr/>
            </a:pPr>
            <a:endParaRPr lang="nb-NO" dirty="0"/>
          </a:p>
          <a:p>
            <a:pPr marL="0" indent="0">
              <a:lnSpc>
                <a:spcPct val="100000"/>
              </a:lnSpc>
              <a:spcBef>
                <a:spcPts val="0"/>
              </a:spcBef>
              <a:buNone/>
              <a:defRPr/>
            </a:pPr>
            <a:r>
              <a:rPr lang="nb-NO" sz="3200" dirty="0"/>
              <a:t>Det er klare sammenhenger mellom psykisk helse, sosial status og levekår</a:t>
            </a:r>
          </a:p>
          <a:p>
            <a:pPr marL="0" indent="0">
              <a:lnSpc>
                <a:spcPct val="100000"/>
              </a:lnSpc>
              <a:spcBef>
                <a:spcPts val="0"/>
              </a:spcBef>
              <a:buNone/>
              <a:defRPr/>
            </a:pPr>
            <a:endParaRPr lang="nb-NO" sz="3200" dirty="0"/>
          </a:p>
          <a:p>
            <a:pPr marL="0" indent="0">
              <a:lnSpc>
                <a:spcPct val="100000"/>
              </a:lnSpc>
              <a:spcBef>
                <a:spcPts val="0"/>
              </a:spcBef>
              <a:buNone/>
              <a:defRPr/>
            </a:pPr>
            <a:r>
              <a:rPr lang="nb-NO" sz="3200" dirty="0"/>
              <a:t>Fellesskapets goder </a:t>
            </a:r>
            <a:endParaRPr lang="nb-NO" dirty="0"/>
          </a:p>
          <a:p>
            <a:pPr marL="0" indent="0">
              <a:lnSpc>
                <a:spcPct val="100000"/>
              </a:lnSpc>
              <a:spcBef>
                <a:spcPts val="0"/>
              </a:spcBef>
              <a:buNone/>
              <a:defRPr/>
            </a:pPr>
            <a:endParaRPr lang="nb-NO" sz="2000" dirty="0"/>
          </a:p>
          <a:p>
            <a:pPr marL="0" indent="0">
              <a:lnSpc>
                <a:spcPct val="100000"/>
              </a:lnSpc>
              <a:spcBef>
                <a:spcPts val="0"/>
              </a:spcBef>
              <a:buNone/>
              <a:defRPr/>
            </a:pPr>
            <a:r>
              <a:rPr lang="nb-NO" sz="3200" dirty="0"/>
              <a:t>Studie av </a:t>
            </a:r>
            <a:r>
              <a:rPr lang="nb-NO" sz="3200" dirty="0" err="1"/>
              <a:t>Topor</a:t>
            </a:r>
            <a:r>
              <a:rPr lang="nb-NO" sz="3200" dirty="0"/>
              <a:t>, Ljungqvist &amp; Strandberg.</a:t>
            </a:r>
          </a:p>
        </p:txBody>
      </p:sp>
      <p:pic>
        <p:nvPicPr>
          <p:cNvPr id="5" name="Bilde 4">
            <a:extLst>
              <a:ext uri="{FF2B5EF4-FFF2-40B4-BE49-F238E27FC236}">
                <a16:creationId xmlns:a16="http://schemas.microsoft.com/office/drawing/2014/main" id="{9BC8D357-0BC1-4F16-9AC5-3B8A1037B519}"/>
              </a:ext>
            </a:extLst>
          </p:cNvPr>
          <p:cNvPicPr>
            <a:picLocks noChangeAspect="1"/>
          </p:cNvPicPr>
          <p:nvPr/>
        </p:nvPicPr>
        <p:blipFill rotWithShape="1">
          <a:blip r:embed="rId3"/>
          <a:srcRect l="10427" r="10066"/>
          <a:stretch/>
        </p:blipFill>
        <p:spPr>
          <a:xfrm>
            <a:off x="7632700" y="2254880"/>
            <a:ext cx="3754640" cy="3295020"/>
          </a:xfrm>
          <a:prstGeom prst="rect">
            <a:avLst/>
          </a:prstGeom>
        </p:spPr>
      </p:pic>
    </p:spTree>
    <p:extLst>
      <p:ext uri="{BB962C8B-B14F-4D97-AF65-F5344CB8AC3E}">
        <p14:creationId xmlns:p14="http://schemas.microsoft.com/office/powerpoint/2010/main" val="250516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CF5158-36A3-E241-BB6F-41285EC3120C}"/>
              </a:ext>
            </a:extLst>
          </p:cNvPr>
          <p:cNvSpPr>
            <a:spLocks noGrp="1"/>
          </p:cNvSpPr>
          <p:nvPr>
            <p:ph type="title"/>
          </p:nvPr>
        </p:nvSpPr>
        <p:spPr/>
        <p:txBody>
          <a:bodyPr/>
          <a:lstStyle/>
          <a:p>
            <a:r>
              <a:rPr lang="nb-NO" dirty="0"/>
              <a:t>Fysisk aktivitet og trening</a:t>
            </a:r>
          </a:p>
        </p:txBody>
      </p:sp>
      <p:sp>
        <p:nvSpPr>
          <p:cNvPr id="3" name="Plassholder for innhold 2">
            <a:extLst>
              <a:ext uri="{FF2B5EF4-FFF2-40B4-BE49-F238E27FC236}">
                <a16:creationId xmlns:a16="http://schemas.microsoft.com/office/drawing/2014/main" id="{FA5BDBFE-7F14-5140-9935-1C1FF515DB8A}"/>
              </a:ext>
            </a:extLst>
          </p:cNvPr>
          <p:cNvSpPr>
            <a:spLocks noGrp="1"/>
          </p:cNvSpPr>
          <p:nvPr>
            <p:ph idx="1"/>
          </p:nvPr>
        </p:nvSpPr>
        <p:spPr>
          <a:xfrm>
            <a:off x="1097280" y="1845734"/>
            <a:ext cx="5633720" cy="4023360"/>
          </a:xfrm>
        </p:spPr>
        <p:txBody>
          <a:bodyPr>
            <a:normAutofit/>
          </a:bodyPr>
          <a:lstStyle/>
          <a:p>
            <a:r>
              <a:rPr lang="nb-NO" sz="1600" dirty="0"/>
              <a:t>Det skilles ofte mellom fysisk aktivitet og fysisk trening. Fysisk aktivitet defineres som: </a:t>
            </a:r>
          </a:p>
          <a:p>
            <a:r>
              <a:rPr lang="nb-NO" sz="1600" i="1" dirty="0"/>
              <a:t>Enhver kroppslig bevegelse utført av skjelettmuskulatur som resulterer i en økning i energiforbruket utover hvilenivå. Fysisk aktivitet benyttes som overordnet begrep og inkluderer alle former for fysisk utfoldelse, som for eksempel arbeid, idrett, mosjon, friluftsliv, lek, trening, trim, kroppsøving og fysisk fostring</a:t>
            </a:r>
          </a:p>
          <a:p>
            <a:r>
              <a:rPr lang="nb-NO" sz="1600" i="1" dirty="0"/>
              <a:t>Trening kan defineres som en aktivitet som er planlagt, strukturert og repetitiv i den hensikt å forbedre eller opprettholde en eller flere komponenter av den fysiske formen</a:t>
            </a:r>
            <a:endParaRPr lang="nb-NO" sz="1600" dirty="0"/>
          </a:p>
          <a:p>
            <a:endParaRPr lang="nb-NO" sz="2000" dirty="0"/>
          </a:p>
        </p:txBody>
      </p:sp>
      <p:pic>
        <p:nvPicPr>
          <p:cNvPr id="5" name="Bilde 4">
            <a:extLst>
              <a:ext uri="{FF2B5EF4-FFF2-40B4-BE49-F238E27FC236}">
                <a16:creationId xmlns:a16="http://schemas.microsoft.com/office/drawing/2014/main" id="{112E9E53-5DD8-417A-8A23-7D13C36E4BB9}"/>
              </a:ext>
            </a:extLst>
          </p:cNvPr>
          <p:cNvPicPr>
            <a:picLocks noChangeAspect="1"/>
          </p:cNvPicPr>
          <p:nvPr/>
        </p:nvPicPr>
        <p:blipFill rotWithShape="1">
          <a:blip r:embed="rId3"/>
          <a:srcRect r="29254"/>
          <a:stretch/>
        </p:blipFill>
        <p:spPr>
          <a:xfrm>
            <a:off x="7086600" y="2128470"/>
            <a:ext cx="4220634" cy="3355814"/>
          </a:xfrm>
          <a:prstGeom prst="rect">
            <a:avLst/>
          </a:prstGeom>
        </p:spPr>
      </p:pic>
    </p:spTree>
    <p:extLst>
      <p:ext uri="{BB962C8B-B14F-4D97-AF65-F5344CB8AC3E}">
        <p14:creationId xmlns:p14="http://schemas.microsoft.com/office/powerpoint/2010/main" val="387062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3FE844-714F-4F42-A5BF-3D38A8DAE6D6}"/>
              </a:ext>
            </a:extLst>
          </p:cNvPr>
          <p:cNvSpPr>
            <a:spLocks noGrp="1"/>
          </p:cNvSpPr>
          <p:nvPr>
            <p:ph type="title"/>
          </p:nvPr>
        </p:nvSpPr>
        <p:spPr/>
        <p:txBody>
          <a:bodyPr>
            <a:normAutofit/>
          </a:bodyPr>
          <a:lstStyle/>
          <a:p>
            <a:r>
              <a:rPr lang="nb-NO" dirty="0"/>
              <a:t>Problemstilling:</a:t>
            </a:r>
          </a:p>
        </p:txBody>
      </p:sp>
      <p:sp>
        <p:nvSpPr>
          <p:cNvPr id="3" name="Plassholder for innhold 2">
            <a:extLst>
              <a:ext uri="{FF2B5EF4-FFF2-40B4-BE49-F238E27FC236}">
                <a16:creationId xmlns:a16="http://schemas.microsoft.com/office/drawing/2014/main" id="{7440B396-3DB6-0A41-A94E-5AFA0F3F6871}"/>
              </a:ext>
            </a:extLst>
          </p:cNvPr>
          <p:cNvSpPr>
            <a:spLocks noGrp="1"/>
          </p:cNvSpPr>
          <p:nvPr>
            <p:ph idx="1"/>
          </p:nvPr>
        </p:nvSpPr>
        <p:spPr>
          <a:xfrm>
            <a:off x="1097280" y="1845734"/>
            <a:ext cx="6560820" cy="4023360"/>
          </a:xfrm>
        </p:spPr>
        <p:txBody>
          <a:bodyPr>
            <a:normAutofit fontScale="85000" lnSpcReduction="10000"/>
          </a:bodyPr>
          <a:lstStyle/>
          <a:p>
            <a:r>
              <a:rPr lang="nb-NO" sz="3600" b="1" i="1" dirty="0"/>
              <a:t>Hvilke erfaringer har deltakere med psykiske helseutfordringer av å delta på tilrettelagt trening? På hvilken måte kan tilrettelagt trening fremme deltakernes </a:t>
            </a:r>
            <a:r>
              <a:rPr lang="nb-NO" sz="3600" b="1" i="1" dirty="0" err="1"/>
              <a:t>Recoveryprosess</a:t>
            </a:r>
            <a:r>
              <a:rPr lang="nb-NO" sz="3600" b="1" i="1" dirty="0"/>
              <a:t>? </a:t>
            </a:r>
            <a:endParaRPr lang="nb-NO" sz="3600" dirty="0"/>
          </a:p>
          <a:p>
            <a:endParaRPr lang="nb-NO" dirty="0"/>
          </a:p>
        </p:txBody>
      </p:sp>
      <p:pic>
        <p:nvPicPr>
          <p:cNvPr id="5" name="Bilde 4">
            <a:extLst>
              <a:ext uri="{FF2B5EF4-FFF2-40B4-BE49-F238E27FC236}">
                <a16:creationId xmlns:a16="http://schemas.microsoft.com/office/drawing/2014/main" id="{24568BE2-7B39-419C-8981-8601B0DEF816}"/>
              </a:ext>
            </a:extLst>
          </p:cNvPr>
          <p:cNvPicPr>
            <a:picLocks noChangeAspect="1"/>
          </p:cNvPicPr>
          <p:nvPr/>
        </p:nvPicPr>
        <p:blipFill>
          <a:blip r:embed="rId3">
            <a:duotone>
              <a:srgbClr val="1CADE4">
                <a:shade val="45000"/>
                <a:satMod val="135000"/>
              </a:srgbClr>
              <a:prstClr val="white"/>
            </a:duotone>
            <a:extLst>
              <a:ext uri="{BEBA8EAE-BF5A-486C-A8C5-ECC9F3942E4B}">
                <a14:imgProps xmlns:a14="http://schemas.microsoft.com/office/drawing/2010/main">
                  <a14:imgLayer r:embed="rId4">
                    <a14:imgEffect>
                      <a14:backgroundRemoval t="6032" b="95873" l="10000" r="90000">
                        <a14:foregroundMark x1="42583" y1="20794" x2="42583" y2="20794"/>
                        <a14:foregroundMark x1="61750" y1="18095" x2="59083" y2="38571"/>
                        <a14:foregroundMark x1="59083" y1="19048" x2="48583" y2="6190"/>
                        <a14:foregroundMark x1="48583" y1="6190" x2="39417" y2="21270"/>
                        <a14:foregroundMark x1="46333" y1="84444" x2="50917" y2="91746"/>
                        <a14:foregroundMark x1="51333" y1="83651" x2="49250" y2="95873"/>
                      </a14:backgroundRemoval>
                    </a14:imgEffect>
                  </a14:imgLayer>
                </a14:imgProps>
              </a:ext>
            </a:extLst>
          </a:blip>
          <a:stretch>
            <a:fillRect/>
          </a:stretch>
        </p:blipFill>
        <p:spPr>
          <a:xfrm>
            <a:off x="6694714" y="1985962"/>
            <a:ext cx="5497286" cy="2886075"/>
          </a:xfrm>
          <a:prstGeom prst="rect">
            <a:avLst/>
          </a:prstGeom>
        </p:spPr>
      </p:pic>
    </p:spTree>
    <p:extLst>
      <p:ext uri="{BB962C8B-B14F-4D97-AF65-F5344CB8AC3E}">
        <p14:creationId xmlns:p14="http://schemas.microsoft.com/office/powerpoint/2010/main" val="306924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A80492-E786-0E45-A384-BCD14541D025}"/>
              </a:ext>
            </a:extLst>
          </p:cNvPr>
          <p:cNvSpPr>
            <a:spLocks noGrp="1"/>
          </p:cNvSpPr>
          <p:nvPr>
            <p:ph type="title"/>
          </p:nvPr>
        </p:nvSpPr>
        <p:spPr/>
        <p:txBody>
          <a:bodyPr/>
          <a:lstStyle/>
          <a:p>
            <a:r>
              <a:rPr lang="nb-NO" dirty="0"/>
              <a:t>Forskningsarena</a:t>
            </a:r>
          </a:p>
        </p:txBody>
      </p:sp>
      <p:sp>
        <p:nvSpPr>
          <p:cNvPr id="3" name="Plassholder for innhold 2">
            <a:extLst>
              <a:ext uri="{FF2B5EF4-FFF2-40B4-BE49-F238E27FC236}">
                <a16:creationId xmlns:a16="http://schemas.microsoft.com/office/drawing/2014/main" id="{B2FAE771-2DF9-8647-8FB1-13BBD68CAA60}"/>
              </a:ext>
            </a:extLst>
          </p:cNvPr>
          <p:cNvSpPr>
            <a:spLocks noGrp="1"/>
          </p:cNvSpPr>
          <p:nvPr>
            <p:ph idx="1"/>
          </p:nvPr>
        </p:nvSpPr>
        <p:spPr>
          <a:xfrm>
            <a:off x="1097280" y="1845734"/>
            <a:ext cx="5699760" cy="4023360"/>
          </a:xfrm>
        </p:spPr>
        <p:txBody>
          <a:bodyPr>
            <a:normAutofit/>
          </a:bodyPr>
          <a:lstStyle/>
          <a:p>
            <a:r>
              <a:rPr lang="nb-NO" sz="1800" dirty="0"/>
              <a:t>Forskningsarenaen er et kommunalt lavterskel aktivitetssenter og ligger i en større kommune i Sør -Norge</a:t>
            </a:r>
          </a:p>
          <a:p>
            <a:r>
              <a:rPr lang="nb-NO" sz="1800" dirty="0"/>
              <a:t>Fokus på Recovery støtte</a:t>
            </a:r>
          </a:p>
          <a:p>
            <a:r>
              <a:rPr lang="nb-NO" sz="1800" dirty="0"/>
              <a:t>Kriterier og eksklusjonskriterier for deltakelse i studien</a:t>
            </a:r>
          </a:p>
          <a:p>
            <a:r>
              <a:rPr lang="nb-NO" sz="1800" dirty="0"/>
              <a:t>Strategisk utvalg</a:t>
            </a:r>
          </a:p>
          <a:p>
            <a:r>
              <a:rPr lang="nb-NO" sz="1800" dirty="0"/>
              <a:t>Analyse – Systematisk tekstkondensering – STK</a:t>
            </a:r>
          </a:p>
          <a:p>
            <a:endParaRPr lang="nb-NO" dirty="0"/>
          </a:p>
        </p:txBody>
      </p:sp>
      <p:pic>
        <p:nvPicPr>
          <p:cNvPr id="9" name="Bilde 8">
            <a:extLst>
              <a:ext uri="{FF2B5EF4-FFF2-40B4-BE49-F238E27FC236}">
                <a16:creationId xmlns:a16="http://schemas.microsoft.com/office/drawing/2014/main" id="{D40BC8EE-3CD2-4C15-929F-81CA3B63DBEE}"/>
              </a:ext>
            </a:extLst>
          </p:cNvPr>
          <p:cNvPicPr>
            <a:picLocks noChangeAspect="1"/>
          </p:cNvPicPr>
          <p:nvPr/>
        </p:nvPicPr>
        <p:blipFill rotWithShape="1">
          <a:blip r:embed="rId3"/>
          <a:srcRect l="16889" t="22511" r="22111" b="4179"/>
          <a:stretch/>
        </p:blipFill>
        <p:spPr>
          <a:xfrm>
            <a:off x="6929120" y="1845734"/>
            <a:ext cx="4463762" cy="4023360"/>
          </a:xfrm>
          <a:prstGeom prst="rect">
            <a:avLst/>
          </a:prstGeom>
        </p:spPr>
      </p:pic>
    </p:spTree>
    <p:extLst>
      <p:ext uri="{BB962C8B-B14F-4D97-AF65-F5344CB8AC3E}">
        <p14:creationId xmlns:p14="http://schemas.microsoft.com/office/powerpoint/2010/main" val="288163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1C7D7C-EE9E-CC7E-253B-A1ECD25741A7}"/>
              </a:ext>
            </a:extLst>
          </p:cNvPr>
          <p:cNvSpPr>
            <a:spLocks noGrp="1"/>
          </p:cNvSpPr>
          <p:nvPr>
            <p:ph type="title"/>
          </p:nvPr>
        </p:nvSpPr>
        <p:spPr/>
        <p:txBody>
          <a:bodyPr/>
          <a:lstStyle/>
          <a:p>
            <a:br>
              <a:rPr lang="nb-NO" dirty="0"/>
            </a:br>
            <a:endParaRPr lang="nb-NO" dirty="0"/>
          </a:p>
        </p:txBody>
      </p:sp>
      <p:pic>
        <p:nvPicPr>
          <p:cNvPr id="4" name="Plassholder for innhold 3">
            <a:extLst>
              <a:ext uri="{FF2B5EF4-FFF2-40B4-BE49-F238E27FC236}">
                <a16:creationId xmlns:a16="http://schemas.microsoft.com/office/drawing/2014/main" id="{A68E8B70-EE9E-07D6-82B7-1656C15BC93A}"/>
              </a:ext>
            </a:extLst>
          </p:cNvPr>
          <p:cNvPicPr>
            <a:picLocks noGrp="1" noChangeAspect="1"/>
          </p:cNvPicPr>
          <p:nvPr>
            <p:ph idx="1"/>
          </p:nvPr>
        </p:nvPicPr>
        <p:blipFill>
          <a:blip r:embed="rId3"/>
          <a:stretch>
            <a:fillRect/>
          </a:stretch>
        </p:blipFill>
        <p:spPr>
          <a:xfrm>
            <a:off x="263364" y="-135442"/>
            <a:ext cx="11222054" cy="6312406"/>
          </a:xfrm>
          <a:prstGeom prst="rect">
            <a:avLst/>
          </a:prstGeom>
        </p:spPr>
      </p:pic>
    </p:spTree>
    <p:extLst>
      <p:ext uri="{BB962C8B-B14F-4D97-AF65-F5344CB8AC3E}">
        <p14:creationId xmlns:p14="http://schemas.microsoft.com/office/powerpoint/2010/main" val="410785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07AF4E-C19C-A4C9-F8BD-0FE79ED58475}"/>
              </a:ext>
            </a:extLst>
          </p:cNvPr>
          <p:cNvSpPr>
            <a:spLocks noGrp="1"/>
          </p:cNvSpPr>
          <p:nvPr>
            <p:ph type="title"/>
          </p:nvPr>
        </p:nvSpPr>
        <p:spPr/>
        <p:txBody>
          <a:bodyPr/>
          <a:lstStyle/>
          <a:p>
            <a:r>
              <a:rPr lang="nb-NO" b="1" dirty="0"/>
              <a:t>Tema 1, </a:t>
            </a:r>
            <a:r>
              <a:rPr lang="nb-NO" b="1" i="1" dirty="0"/>
              <a:t>Kom som du er </a:t>
            </a:r>
            <a:br>
              <a:rPr lang="nb-NO" dirty="0"/>
            </a:br>
            <a:endParaRPr lang="nb-NO" dirty="0"/>
          </a:p>
        </p:txBody>
      </p:sp>
      <p:sp>
        <p:nvSpPr>
          <p:cNvPr id="3" name="Plassholder for innhold 2">
            <a:extLst>
              <a:ext uri="{FF2B5EF4-FFF2-40B4-BE49-F238E27FC236}">
                <a16:creationId xmlns:a16="http://schemas.microsoft.com/office/drawing/2014/main" id="{A8EC2907-54FC-FD15-7507-2686B1AB20B9}"/>
              </a:ext>
            </a:extLst>
          </p:cNvPr>
          <p:cNvSpPr>
            <a:spLocks noGrp="1"/>
          </p:cNvSpPr>
          <p:nvPr>
            <p:ph idx="1"/>
          </p:nvPr>
        </p:nvSpPr>
        <p:spPr/>
        <p:txBody>
          <a:bodyPr>
            <a:normAutofit/>
          </a:bodyPr>
          <a:lstStyle/>
          <a:p>
            <a:pPr marL="0" indent="0">
              <a:buNone/>
            </a:pPr>
            <a:r>
              <a:rPr lang="nb-NO" sz="2000" i="1" dirty="0"/>
              <a:t>«...første gang jeg ble dårlig så var det intervjuer, skjemaer og mye byråkrati, det tok tid og jeg var syk. Jeg trengte hjelp, men fikk det ikke, man får skjema og vurdering bare for å komme inn i noe i form av hjelp, det syntes jeg var utrolig vanskelig.»</a:t>
            </a:r>
            <a:endParaRPr lang="nb-NO" sz="2000" dirty="0"/>
          </a:p>
          <a:p>
            <a:endParaRPr lang="nb-NO" dirty="0"/>
          </a:p>
        </p:txBody>
      </p:sp>
    </p:spTree>
    <p:extLst>
      <p:ext uri="{BB962C8B-B14F-4D97-AF65-F5344CB8AC3E}">
        <p14:creationId xmlns:p14="http://schemas.microsoft.com/office/powerpoint/2010/main" val="411064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6FCB8F-81FE-420A-E2D0-82DBD81E618F}"/>
              </a:ext>
            </a:extLst>
          </p:cNvPr>
          <p:cNvSpPr>
            <a:spLocks noGrp="1"/>
          </p:cNvSpPr>
          <p:nvPr>
            <p:ph type="title"/>
          </p:nvPr>
        </p:nvSpPr>
        <p:spPr/>
        <p:txBody>
          <a:bodyPr/>
          <a:lstStyle/>
          <a:p>
            <a:r>
              <a:rPr lang="nb-NO" b="1" i="1" dirty="0"/>
              <a:t>Gratis </a:t>
            </a:r>
            <a:br>
              <a:rPr lang="nb-NO" b="1" i="1" dirty="0"/>
            </a:br>
            <a:endParaRPr lang="nb-NO" b="1" i="1" dirty="0"/>
          </a:p>
        </p:txBody>
      </p:sp>
      <p:sp>
        <p:nvSpPr>
          <p:cNvPr id="3" name="Plassholder for innhold 2">
            <a:extLst>
              <a:ext uri="{FF2B5EF4-FFF2-40B4-BE49-F238E27FC236}">
                <a16:creationId xmlns:a16="http://schemas.microsoft.com/office/drawing/2014/main" id="{42050E2E-33A9-BA25-5504-E64D73052874}"/>
              </a:ext>
            </a:extLst>
          </p:cNvPr>
          <p:cNvSpPr>
            <a:spLocks noGrp="1"/>
          </p:cNvSpPr>
          <p:nvPr>
            <p:ph idx="1"/>
          </p:nvPr>
        </p:nvSpPr>
        <p:spPr/>
        <p:txBody>
          <a:bodyPr>
            <a:normAutofit/>
          </a:bodyPr>
          <a:lstStyle/>
          <a:p>
            <a:pPr marL="0" indent="0">
              <a:buNone/>
            </a:pPr>
            <a:r>
              <a:rPr lang="nb-NO" sz="2000" i="1" dirty="0"/>
              <a:t>«Jeg trener med min personlige trener en gang i uka (på aktivitetssenteret). Tenkt om jeg skulle betalt den tusenlappen selv, jeg som er uføre. Jeg har minste trygd og det er helt uaktuelt å bruke penger på en personlig trener for det går ikke rundt i hverdagen. Så det går ikke uansett hvor mye jeg trenger det</a:t>
            </a:r>
            <a:endParaRPr lang="nb-NO" sz="2000" dirty="0"/>
          </a:p>
          <a:p>
            <a:endParaRPr lang="nb-NO" dirty="0"/>
          </a:p>
        </p:txBody>
      </p:sp>
    </p:spTree>
    <p:extLst>
      <p:ext uri="{BB962C8B-B14F-4D97-AF65-F5344CB8AC3E}">
        <p14:creationId xmlns:p14="http://schemas.microsoft.com/office/powerpoint/2010/main" val="2106264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LeftStep">
      <a:dk1>
        <a:srgbClr val="000000"/>
      </a:dk1>
      <a:lt1>
        <a:srgbClr val="FFFFFF"/>
      </a:lt1>
      <a:dk2>
        <a:srgbClr val="213B36"/>
      </a:dk2>
      <a:lt2>
        <a:srgbClr val="E8E6E2"/>
      </a:lt2>
      <a:accent1>
        <a:srgbClr val="92A4C4"/>
      </a:accent1>
      <a:accent2>
        <a:srgbClr val="7AA9B7"/>
      </a:accent2>
      <a:accent3>
        <a:srgbClr val="80A9A1"/>
      </a:accent3>
      <a:accent4>
        <a:srgbClr val="77AE8C"/>
      </a:accent4>
      <a:accent5>
        <a:srgbClr val="82AC81"/>
      </a:accent5>
      <a:accent6>
        <a:srgbClr val="8CAA74"/>
      </a:accent6>
      <a:hlink>
        <a:srgbClr val="95805A"/>
      </a:hlink>
      <a:folHlink>
        <a:srgbClr val="7F7F7F"/>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2960</TotalTime>
  <Words>3272</Words>
  <Application>Microsoft Macintosh PowerPoint</Application>
  <PresentationFormat>Widescreen</PresentationFormat>
  <Paragraphs>120</Paragraphs>
  <Slides>17</Slides>
  <Notes>17</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17</vt:i4>
      </vt:variant>
    </vt:vector>
  </HeadingPairs>
  <TitlesOfParts>
    <vt:vector size="26" baseType="lpstr">
      <vt:lpstr>Calibri</vt:lpstr>
      <vt:lpstr>Garamond</vt:lpstr>
      <vt:lpstr>Georgia Pro</vt:lpstr>
      <vt:lpstr>Georgia Pro Cond Black</vt:lpstr>
      <vt:lpstr>inherit</vt:lpstr>
      <vt:lpstr>SourceSansPro-SemiBold</vt:lpstr>
      <vt:lpstr>TimesNewRomanPS</vt:lpstr>
      <vt:lpstr>TimesNewRomanPSMT</vt:lpstr>
      <vt:lpstr>SavonVTI</vt:lpstr>
      <vt:lpstr>PowerPoint-presentasjon</vt:lpstr>
      <vt:lpstr>Innledning </vt:lpstr>
      <vt:lpstr>Recovery og økonomi</vt:lpstr>
      <vt:lpstr>Fysisk aktivitet og trening</vt:lpstr>
      <vt:lpstr>Problemstilling:</vt:lpstr>
      <vt:lpstr>Forskningsarena</vt:lpstr>
      <vt:lpstr> </vt:lpstr>
      <vt:lpstr>Tema 1, Kom som du er  </vt:lpstr>
      <vt:lpstr>Gratis  </vt:lpstr>
      <vt:lpstr>Tema 2, Mer enn bare trening</vt:lpstr>
      <vt:lpstr>Sammen med andre ikke A4- mennesker</vt:lpstr>
      <vt:lpstr>  Sosial støtte for hverandre  </vt:lpstr>
      <vt:lpstr>Trening den beste medisin</vt:lpstr>
      <vt:lpstr>En deltakers oppfordring </vt:lpstr>
      <vt:lpstr>Tema 3, Mellomstasjon for veien videre</vt:lpstr>
      <vt:lpstr> Det store steget - der ute  </vt:lpstr>
      <vt:lpstr>Oppsummering av funn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Recoverykonferansen Gardemoen 6-7 Sep, 2022 </dc:title>
  <dc:creator>May Helena Øydna</dc:creator>
  <cp:lastModifiedBy>May Helena Øydna</cp:lastModifiedBy>
  <cp:revision>41</cp:revision>
  <dcterms:created xsi:type="dcterms:W3CDTF">2022-08-30T17:22:55Z</dcterms:created>
  <dcterms:modified xsi:type="dcterms:W3CDTF">2022-09-02T13:47:17Z</dcterms:modified>
</cp:coreProperties>
</file>